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9" r:id="rId2"/>
    <p:sldId id="268" r:id="rId3"/>
    <p:sldId id="261" r:id="rId4"/>
    <p:sldId id="260" r:id="rId5"/>
    <p:sldId id="278" r:id="rId6"/>
    <p:sldId id="270" r:id="rId7"/>
    <p:sldId id="271" r:id="rId8"/>
    <p:sldId id="272" r:id="rId9"/>
    <p:sldId id="273" r:id="rId10"/>
    <p:sldId id="275" r:id="rId11"/>
    <p:sldId id="264" r:id="rId12"/>
    <p:sldId id="276" r:id="rId13"/>
    <p:sldId id="279" r:id="rId14"/>
    <p:sldId id="266" r:id="rId15"/>
    <p:sldId id="277"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0066FF"/>
    <a:srgbClr val="0000FF"/>
    <a:srgbClr val="FF0000"/>
    <a:srgbClr val="FFF3FF"/>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317" autoAdjust="0"/>
  </p:normalViewPr>
  <p:slideViewPr>
    <p:cSldViewPr>
      <p:cViewPr varScale="1">
        <p:scale>
          <a:sx n="68" d="100"/>
          <a:sy n="68" d="100"/>
        </p:scale>
        <p:origin x="-136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4CBA91-2788-46E5-A75E-B0CF2D0BB224}" type="doc">
      <dgm:prSet loTypeId="urn:microsoft.com/office/officeart/2005/8/layout/hProcess7#1" loCatId="list" qsTypeId="urn:microsoft.com/office/officeart/2005/8/quickstyle/simple5" qsCatId="simple" csTypeId="urn:microsoft.com/office/officeart/2005/8/colors/accent2_3" csCatId="accent2" phldr="1"/>
      <dgm:spPr/>
      <dgm:t>
        <a:bodyPr/>
        <a:lstStyle/>
        <a:p>
          <a:endParaRPr lang="it-IT"/>
        </a:p>
      </dgm:t>
    </dgm:pt>
    <dgm:pt modelId="{0497B957-02C6-4BD7-B2D6-254CC77E8F0C}">
      <dgm:prSet phldrT="[Testo]" custT="1"/>
      <dgm:spPr/>
      <dgm:t>
        <a:bodyPr/>
        <a:lstStyle/>
        <a:p>
          <a:r>
            <a:rPr lang="it-IT" sz="1600" b="1" dirty="0" smtClean="0">
              <a:solidFill>
                <a:schemeClr val="bg1"/>
              </a:solidFill>
              <a:latin typeface="Arial" panose="020B0604020202020204" pitchFamily="34" charset="0"/>
              <a:cs typeface="Arial" panose="020B0604020202020204" pitchFamily="34" charset="0"/>
            </a:rPr>
            <a:t>L’inclusione </a:t>
          </a:r>
          <a:r>
            <a:rPr lang="it-IT" sz="1600" b="1" cap="none" dirty="0" smtClean="0">
              <a:solidFill>
                <a:schemeClr val="bg1"/>
              </a:solidFill>
              <a:latin typeface="Arial" panose="020B0604020202020204" pitchFamily="34" charset="0"/>
              <a:cs typeface="Arial" panose="020B0604020202020204" pitchFamily="34" charset="0"/>
            </a:rPr>
            <a:t>non  è  « diretta» agli alunni disabili, o con DSA ,o con altre difficoltà o disturbi evolutivi e con svantaggio sociale e culturale, ma a tutti gli alunni.</a:t>
          </a:r>
          <a:br>
            <a:rPr lang="it-IT" sz="1600" b="1" cap="none" dirty="0" smtClean="0">
              <a:solidFill>
                <a:schemeClr val="bg1"/>
              </a:solidFill>
              <a:latin typeface="Arial" panose="020B0604020202020204" pitchFamily="34" charset="0"/>
              <a:cs typeface="Arial" panose="020B0604020202020204" pitchFamily="34" charset="0"/>
            </a:rPr>
          </a:br>
          <a:endParaRPr lang="it-IT" sz="1600" b="1" dirty="0">
            <a:solidFill>
              <a:schemeClr val="bg1"/>
            </a:solidFill>
            <a:latin typeface="Arial" panose="020B0604020202020204" pitchFamily="34" charset="0"/>
            <a:cs typeface="Arial" panose="020B0604020202020204" pitchFamily="34" charset="0"/>
          </a:endParaRPr>
        </a:p>
      </dgm:t>
    </dgm:pt>
    <dgm:pt modelId="{168DD573-6934-457E-AF35-E4B962C6A287}" type="parTrans" cxnId="{783B32C7-57FA-4664-8063-3DB219F669BD}">
      <dgm:prSet/>
      <dgm:spPr/>
      <dgm:t>
        <a:bodyPr/>
        <a:lstStyle/>
        <a:p>
          <a:endParaRPr lang="it-IT"/>
        </a:p>
      </dgm:t>
    </dgm:pt>
    <dgm:pt modelId="{87A9EBD4-8F4C-402E-9C92-D7B0962B755E}" type="sibTrans" cxnId="{783B32C7-57FA-4664-8063-3DB219F669BD}">
      <dgm:prSet/>
      <dgm:spPr/>
      <dgm:t>
        <a:bodyPr/>
        <a:lstStyle/>
        <a:p>
          <a:endParaRPr lang="it-IT"/>
        </a:p>
      </dgm:t>
    </dgm:pt>
    <dgm:pt modelId="{E574C20A-E22B-42E9-BE0E-14C832948E78}">
      <dgm:prSet phldrT="[Testo]"/>
      <dgm:spPr>
        <a:solidFill>
          <a:schemeClr val="tx2">
            <a:lumMod val="60000"/>
            <a:lumOff val="40000"/>
          </a:schemeClr>
        </a:solidFill>
      </dgm:spPr>
      <dgm:t>
        <a:bodyPr/>
        <a:lstStyle/>
        <a:p>
          <a:endParaRPr lang="it-IT" dirty="0" smtClean="0"/>
        </a:p>
        <a:p>
          <a:endParaRPr lang="it-IT" dirty="0"/>
        </a:p>
      </dgm:t>
    </dgm:pt>
    <dgm:pt modelId="{53E2E03C-6E84-42A6-9CF6-A23A1E5E3F39}" type="parTrans" cxnId="{8FBF3B6A-D9FD-43C0-96F8-3D546E8F5143}">
      <dgm:prSet/>
      <dgm:spPr/>
      <dgm:t>
        <a:bodyPr/>
        <a:lstStyle/>
        <a:p>
          <a:endParaRPr lang="it-IT"/>
        </a:p>
      </dgm:t>
    </dgm:pt>
    <dgm:pt modelId="{A29E59F9-0872-4593-939C-249683EBE717}" type="sibTrans" cxnId="{8FBF3B6A-D9FD-43C0-96F8-3D546E8F5143}">
      <dgm:prSet/>
      <dgm:spPr/>
      <dgm:t>
        <a:bodyPr/>
        <a:lstStyle/>
        <a:p>
          <a:endParaRPr lang="it-IT"/>
        </a:p>
      </dgm:t>
    </dgm:pt>
    <dgm:pt modelId="{4F52CE1F-8F1E-4CAE-BDBC-A590DEBCB540}">
      <dgm:prSet phldrT="[Testo]" custT="1"/>
      <dgm:spPr/>
      <dgm:t>
        <a:bodyPr/>
        <a:lstStyle/>
        <a:p>
          <a:r>
            <a:rPr lang="it-IT" sz="1600" b="1" cap="none" dirty="0" smtClean="0">
              <a:solidFill>
                <a:schemeClr val="bg1"/>
              </a:solidFill>
              <a:latin typeface="Arial" panose="020B0604020202020204" pitchFamily="34" charset="0"/>
              <a:cs typeface="Arial" panose="020B0604020202020204" pitchFamily="34" charset="0"/>
            </a:rPr>
            <a:t>L’inclusione  deve essere  concepita come modalità «quotidiana» di gestione della classe in quanto  innalza il livello di qualità di apprendimento  di tutti gli alunni; pertanto, la formazione deve essere rivolta sia agli insegnanti specializzati nel sostegno, che ai docenti curriculari</a:t>
          </a:r>
          <a:br>
            <a:rPr lang="it-IT" sz="1600" b="1" cap="none" dirty="0" smtClean="0">
              <a:solidFill>
                <a:schemeClr val="bg1"/>
              </a:solidFill>
              <a:latin typeface="Arial" panose="020B0604020202020204" pitchFamily="34" charset="0"/>
              <a:cs typeface="Arial" panose="020B0604020202020204" pitchFamily="34" charset="0"/>
            </a:rPr>
          </a:br>
          <a:endParaRPr lang="it-IT" sz="1600" b="1" dirty="0">
            <a:solidFill>
              <a:schemeClr val="bg1"/>
            </a:solidFill>
            <a:latin typeface="Arial" panose="020B0604020202020204" pitchFamily="34" charset="0"/>
            <a:cs typeface="Arial" panose="020B0604020202020204" pitchFamily="34" charset="0"/>
          </a:endParaRPr>
        </a:p>
      </dgm:t>
    </dgm:pt>
    <dgm:pt modelId="{C03294D1-5B51-435F-BF6F-E92F8CAE1C89}" type="parTrans" cxnId="{1FD5D271-720A-4025-BEF2-A8EE51B2D35F}">
      <dgm:prSet/>
      <dgm:spPr/>
      <dgm:t>
        <a:bodyPr/>
        <a:lstStyle/>
        <a:p>
          <a:endParaRPr lang="it-IT"/>
        </a:p>
      </dgm:t>
    </dgm:pt>
    <dgm:pt modelId="{A7A47129-F941-499C-83F9-C30B3AEBAB4C}" type="sibTrans" cxnId="{1FD5D271-720A-4025-BEF2-A8EE51B2D35F}">
      <dgm:prSet/>
      <dgm:spPr/>
      <dgm:t>
        <a:bodyPr/>
        <a:lstStyle/>
        <a:p>
          <a:endParaRPr lang="it-IT"/>
        </a:p>
      </dgm:t>
    </dgm:pt>
    <dgm:pt modelId="{747EA64D-B8A8-4C59-B588-EA4C48C71586}">
      <dgm:prSet phldrT="[Testo]"/>
      <dgm:spPr>
        <a:solidFill>
          <a:srgbClr val="00B0F0"/>
        </a:solidFill>
      </dgm:spPr>
      <dgm:t>
        <a:bodyPr/>
        <a:lstStyle/>
        <a:p>
          <a:endParaRPr lang="it-IT" dirty="0" smtClean="0"/>
        </a:p>
        <a:p>
          <a:endParaRPr lang="it-IT" dirty="0"/>
        </a:p>
      </dgm:t>
    </dgm:pt>
    <dgm:pt modelId="{8A57C1DA-F623-4BD7-96FE-5FE00F2EA366}" type="parTrans" cxnId="{5D2E56F8-2D36-4766-85CE-E210C724FD06}">
      <dgm:prSet/>
      <dgm:spPr/>
      <dgm:t>
        <a:bodyPr/>
        <a:lstStyle/>
        <a:p>
          <a:endParaRPr lang="it-IT"/>
        </a:p>
      </dgm:t>
    </dgm:pt>
    <dgm:pt modelId="{76F5D687-6707-4AB1-83B8-63012BA1B1B0}" type="sibTrans" cxnId="{5D2E56F8-2D36-4766-85CE-E210C724FD06}">
      <dgm:prSet/>
      <dgm:spPr/>
      <dgm:t>
        <a:bodyPr/>
        <a:lstStyle/>
        <a:p>
          <a:endParaRPr lang="it-IT"/>
        </a:p>
      </dgm:t>
    </dgm:pt>
    <dgm:pt modelId="{3C9D912C-69C3-473A-AF7E-3D38076E1F00}">
      <dgm:prSet phldrT="[Testo]" custT="1"/>
      <dgm:spPr/>
      <dgm:t>
        <a:bodyPr/>
        <a:lstStyle/>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endParaRPr lang="it-IT" sz="500" b="0" cap="none" dirty="0" smtClean="0">
            <a:solidFill>
              <a:schemeClr val="bg1"/>
            </a:solidFill>
            <a:latin typeface="Arial" panose="020B0604020202020204" pitchFamily="34" charset="0"/>
            <a:cs typeface="Arial" panose="020B0604020202020204" pitchFamily="34" charset="0"/>
          </a:endParaRPr>
        </a:p>
        <a:p>
          <a:r>
            <a:rPr lang="it-IT" sz="500" b="0" cap="none" dirty="0" smtClean="0">
              <a:solidFill>
                <a:schemeClr val="bg1"/>
              </a:solidFill>
              <a:latin typeface="Arial" panose="020B0604020202020204" pitchFamily="34" charset="0"/>
              <a:cs typeface="Arial" panose="020B0604020202020204" pitchFamily="34" charset="0"/>
            </a:rPr>
            <a:t>«</a:t>
          </a:r>
          <a:r>
            <a:rPr lang="it-IT" sz="1600" b="1" cap="none" dirty="0" smtClean="0">
              <a:solidFill>
                <a:schemeClr val="bg1"/>
              </a:solidFill>
              <a:latin typeface="Arial" panose="020B0604020202020204" pitchFamily="34" charset="0"/>
              <a:cs typeface="Arial" panose="020B0604020202020204" pitchFamily="34" charset="0"/>
            </a:rPr>
            <a:t>Una didattica inclusiva è un modo di insegnare equo e responsabile. La presa incarico» dell’alunno, deve essere realizzata da tutta la comunità educante, evitando processi di delega al solo docente di sostegno  </a:t>
          </a:r>
        </a:p>
        <a:p>
          <a:endParaRPr lang="it-IT" sz="1600" b="1" cap="none" dirty="0" smtClean="0">
            <a:solidFill>
              <a:schemeClr val="bg1"/>
            </a:solidFill>
            <a:latin typeface="Arial" panose="020B0604020202020204" pitchFamily="34" charset="0"/>
            <a:cs typeface="Arial" panose="020B0604020202020204" pitchFamily="34" charset="0"/>
          </a:endParaRPr>
        </a:p>
        <a:p>
          <a:endParaRPr lang="it-IT" sz="16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r>
            <a:rPr lang="it-IT" sz="500" b="1" cap="none" dirty="0" smtClean="0">
              <a:solidFill>
                <a:schemeClr val="bg1"/>
              </a:solidFill>
              <a:latin typeface="Arial" panose="020B0604020202020204" pitchFamily="34" charset="0"/>
              <a:cs typeface="Arial" panose="020B0604020202020204" pitchFamily="34" charset="0"/>
            </a:rPr>
            <a:t> </a:t>
          </a: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endParaRPr lang="it-IT" sz="500" b="1" cap="none" dirty="0" smtClean="0">
            <a:solidFill>
              <a:schemeClr val="bg1"/>
            </a:solidFill>
            <a:latin typeface="Arial" panose="020B0604020202020204" pitchFamily="34" charset="0"/>
            <a:cs typeface="Arial" panose="020B0604020202020204" pitchFamily="34" charset="0"/>
          </a:endParaRPr>
        </a:p>
        <a:p>
          <a:r>
            <a:rPr lang="it-IT" sz="500" b="1" cap="none" dirty="0" smtClean="0">
              <a:solidFill>
                <a:schemeClr val="bg1"/>
              </a:solidFill>
              <a:latin typeface="Arial" panose="020B0604020202020204" pitchFamily="34" charset="0"/>
              <a:cs typeface="Arial" panose="020B0604020202020204" pitchFamily="34" charset="0"/>
            </a:rPr>
            <a:t> </a:t>
          </a:r>
          <a:endParaRPr lang="it-IT" sz="500" b="1" dirty="0">
            <a:solidFill>
              <a:schemeClr val="bg1"/>
            </a:solidFill>
          </a:endParaRPr>
        </a:p>
      </dgm:t>
    </dgm:pt>
    <dgm:pt modelId="{D07172F6-C470-47D8-BC94-2AAAA4A1C5F5}" type="parTrans" cxnId="{46A9B9E7-A5F6-4523-9687-3D6D180CB0A7}">
      <dgm:prSet/>
      <dgm:spPr/>
      <dgm:t>
        <a:bodyPr/>
        <a:lstStyle/>
        <a:p>
          <a:endParaRPr lang="it-IT"/>
        </a:p>
      </dgm:t>
    </dgm:pt>
    <dgm:pt modelId="{C2E12165-C0EF-4E85-B6D8-DE574B318E74}" type="sibTrans" cxnId="{46A9B9E7-A5F6-4523-9687-3D6D180CB0A7}">
      <dgm:prSet/>
      <dgm:spPr/>
      <dgm:t>
        <a:bodyPr/>
        <a:lstStyle/>
        <a:p>
          <a:endParaRPr lang="it-IT"/>
        </a:p>
      </dgm:t>
    </dgm:pt>
    <dgm:pt modelId="{C38B84AF-D1DF-418A-A4DA-40F627893EF3}">
      <dgm:prSet phldrT="[Testo]"/>
      <dgm:spPr>
        <a:solidFill>
          <a:schemeClr val="tx2"/>
        </a:solidFill>
      </dgm:spPr>
      <dgm:t>
        <a:bodyPr/>
        <a:lstStyle/>
        <a:p>
          <a:endParaRPr lang="it-IT" dirty="0"/>
        </a:p>
      </dgm:t>
    </dgm:pt>
    <dgm:pt modelId="{41C778F7-0231-46EE-93B3-FED7B7B8125A}" type="sibTrans" cxnId="{D6605BB1-D0AB-4177-B03B-A3A986748DAD}">
      <dgm:prSet/>
      <dgm:spPr/>
      <dgm:t>
        <a:bodyPr/>
        <a:lstStyle/>
        <a:p>
          <a:endParaRPr lang="it-IT"/>
        </a:p>
      </dgm:t>
    </dgm:pt>
    <dgm:pt modelId="{568B8916-8B85-43ED-B462-8C3CB36C4EE6}" type="parTrans" cxnId="{D6605BB1-D0AB-4177-B03B-A3A986748DAD}">
      <dgm:prSet/>
      <dgm:spPr/>
      <dgm:t>
        <a:bodyPr/>
        <a:lstStyle/>
        <a:p>
          <a:endParaRPr lang="it-IT"/>
        </a:p>
      </dgm:t>
    </dgm:pt>
    <dgm:pt modelId="{02848951-46A1-4C29-B0BD-E5C844F31354}" type="pres">
      <dgm:prSet presAssocID="{1B4CBA91-2788-46E5-A75E-B0CF2D0BB224}" presName="Name0" presStyleCnt="0">
        <dgm:presLayoutVars>
          <dgm:dir/>
          <dgm:animLvl val="lvl"/>
          <dgm:resizeHandles val="exact"/>
        </dgm:presLayoutVars>
      </dgm:prSet>
      <dgm:spPr/>
      <dgm:t>
        <a:bodyPr/>
        <a:lstStyle/>
        <a:p>
          <a:endParaRPr lang="it-IT"/>
        </a:p>
      </dgm:t>
    </dgm:pt>
    <dgm:pt modelId="{05EA74AA-4846-421C-BA48-64A6D035BA16}" type="pres">
      <dgm:prSet presAssocID="{C38B84AF-D1DF-418A-A4DA-40F627893EF3}" presName="compositeNode" presStyleCnt="0">
        <dgm:presLayoutVars>
          <dgm:bulletEnabled val="1"/>
        </dgm:presLayoutVars>
      </dgm:prSet>
      <dgm:spPr/>
    </dgm:pt>
    <dgm:pt modelId="{6759AF8E-AB64-498E-9FFE-AC98822773D2}" type="pres">
      <dgm:prSet presAssocID="{C38B84AF-D1DF-418A-A4DA-40F627893EF3}" presName="bgRect" presStyleLbl="node1" presStyleIdx="0" presStyleCnt="3" custScaleX="99854" custScaleY="131183" custLinFactNeighborX="-7950" custLinFactNeighborY="1641"/>
      <dgm:spPr/>
      <dgm:t>
        <a:bodyPr/>
        <a:lstStyle/>
        <a:p>
          <a:endParaRPr lang="it-IT"/>
        </a:p>
      </dgm:t>
    </dgm:pt>
    <dgm:pt modelId="{821A0473-00CC-4288-8183-1162E3654DA8}" type="pres">
      <dgm:prSet presAssocID="{C38B84AF-D1DF-418A-A4DA-40F627893EF3}" presName="parentNode" presStyleLbl="node1" presStyleIdx="0" presStyleCnt="3">
        <dgm:presLayoutVars>
          <dgm:chMax val="0"/>
          <dgm:bulletEnabled val="1"/>
        </dgm:presLayoutVars>
      </dgm:prSet>
      <dgm:spPr/>
      <dgm:t>
        <a:bodyPr/>
        <a:lstStyle/>
        <a:p>
          <a:endParaRPr lang="it-IT"/>
        </a:p>
      </dgm:t>
    </dgm:pt>
    <dgm:pt modelId="{C1D5A9BC-1A2F-45ED-A102-FAD5048CBC0B}" type="pres">
      <dgm:prSet presAssocID="{C38B84AF-D1DF-418A-A4DA-40F627893EF3}" presName="childNode" presStyleLbl="node1" presStyleIdx="0" presStyleCnt="3">
        <dgm:presLayoutVars>
          <dgm:bulletEnabled val="1"/>
        </dgm:presLayoutVars>
      </dgm:prSet>
      <dgm:spPr/>
      <dgm:t>
        <a:bodyPr/>
        <a:lstStyle/>
        <a:p>
          <a:endParaRPr lang="it-IT"/>
        </a:p>
      </dgm:t>
    </dgm:pt>
    <dgm:pt modelId="{74218E75-DBAB-463C-8EE1-326A39D5446C}" type="pres">
      <dgm:prSet presAssocID="{41C778F7-0231-46EE-93B3-FED7B7B8125A}" presName="hSp" presStyleCnt="0"/>
      <dgm:spPr/>
    </dgm:pt>
    <dgm:pt modelId="{578D7587-57F8-43B2-B589-F164C21CC41C}" type="pres">
      <dgm:prSet presAssocID="{41C778F7-0231-46EE-93B3-FED7B7B8125A}" presName="vProcSp" presStyleCnt="0"/>
      <dgm:spPr/>
    </dgm:pt>
    <dgm:pt modelId="{13819F95-67E2-464E-B0D0-C59891AB4FC6}" type="pres">
      <dgm:prSet presAssocID="{41C778F7-0231-46EE-93B3-FED7B7B8125A}" presName="vSp1" presStyleCnt="0"/>
      <dgm:spPr/>
    </dgm:pt>
    <dgm:pt modelId="{1769FCA9-2CFE-495B-B552-6BDF2339DD56}" type="pres">
      <dgm:prSet presAssocID="{41C778F7-0231-46EE-93B3-FED7B7B8125A}" presName="simulatedConn" presStyleLbl="solidFgAcc1" presStyleIdx="0" presStyleCnt="2"/>
      <dgm:spPr/>
    </dgm:pt>
    <dgm:pt modelId="{F860B838-622B-4DBA-AB62-DCD1D4BA36DC}" type="pres">
      <dgm:prSet presAssocID="{41C778F7-0231-46EE-93B3-FED7B7B8125A}" presName="vSp2" presStyleCnt="0"/>
      <dgm:spPr/>
    </dgm:pt>
    <dgm:pt modelId="{647665D3-87B6-4BB1-A9BF-C85E727BADE7}" type="pres">
      <dgm:prSet presAssocID="{41C778F7-0231-46EE-93B3-FED7B7B8125A}" presName="sibTrans" presStyleCnt="0"/>
      <dgm:spPr/>
    </dgm:pt>
    <dgm:pt modelId="{D17AE964-E18E-418A-BF56-2FEAD241EBEA}" type="pres">
      <dgm:prSet presAssocID="{E574C20A-E22B-42E9-BE0E-14C832948E78}" presName="compositeNode" presStyleCnt="0">
        <dgm:presLayoutVars>
          <dgm:bulletEnabled val="1"/>
        </dgm:presLayoutVars>
      </dgm:prSet>
      <dgm:spPr/>
    </dgm:pt>
    <dgm:pt modelId="{EF9D22F9-37D2-4E2D-AFD4-3CC4C17B230A}" type="pres">
      <dgm:prSet presAssocID="{E574C20A-E22B-42E9-BE0E-14C832948E78}" presName="bgRect" presStyleLbl="node1" presStyleIdx="1" presStyleCnt="3" custAng="0" custScaleX="102897" custScaleY="130984" custLinFactNeighborX="-2396" custLinFactNeighborY="867"/>
      <dgm:spPr/>
      <dgm:t>
        <a:bodyPr/>
        <a:lstStyle/>
        <a:p>
          <a:endParaRPr lang="it-IT"/>
        </a:p>
      </dgm:t>
    </dgm:pt>
    <dgm:pt modelId="{CE157A8D-7F22-4BA8-872E-8D4E63E40B6A}" type="pres">
      <dgm:prSet presAssocID="{E574C20A-E22B-42E9-BE0E-14C832948E78}" presName="parentNode" presStyleLbl="node1" presStyleIdx="1" presStyleCnt="3">
        <dgm:presLayoutVars>
          <dgm:chMax val="0"/>
          <dgm:bulletEnabled val="1"/>
        </dgm:presLayoutVars>
      </dgm:prSet>
      <dgm:spPr/>
      <dgm:t>
        <a:bodyPr/>
        <a:lstStyle/>
        <a:p>
          <a:endParaRPr lang="it-IT"/>
        </a:p>
      </dgm:t>
    </dgm:pt>
    <dgm:pt modelId="{06F394DD-CE9D-47FC-9211-C4C3AC3489BA}" type="pres">
      <dgm:prSet presAssocID="{E574C20A-E22B-42E9-BE0E-14C832948E78}" presName="childNode" presStyleLbl="node1" presStyleIdx="1" presStyleCnt="3">
        <dgm:presLayoutVars>
          <dgm:bulletEnabled val="1"/>
        </dgm:presLayoutVars>
      </dgm:prSet>
      <dgm:spPr/>
      <dgm:t>
        <a:bodyPr/>
        <a:lstStyle/>
        <a:p>
          <a:endParaRPr lang="it-IT"/>
        </a:p>
      </dgm:t>
    </dgm:pt>
    <dgm:pt modelId="{2773784A-6DBE-472E-B3BE-8B30E2F55F2D}" type="pres">
      <dgm:prSet presAssocID="{A29E59F9-0872-4593-939C-249683EBE717}" presName="hSp" presStyleCnt="0"/>
      <dgm:spPr/>
    </dgm:pt>
    <dgm:pt modelId="{90DCF569-D5FC-4694-8DDA-24CAD9E7DC4B}" type="pres">
      <dgm:prSet presAssocID="{A29E59F9-0872-4593-939C-249683EBE717}" presName="vProcSp" presStyleCnt="0"/>
      <dgm:spPr/>
    </dgm:pt>
    <dgm:pt modelId="{DF44439F-499F-4F00-83DA-9012DC05F471}" type="pres">
      <dgm:prSet presAssocID="{A29E59F9-0872-4593-939C-249683EBE717}" presName="vSp1" presStyleCnt="0"/>
      <dgm:spPr/>
    </dgm:pt>
    <dgm:pt modelId="{6DB98570-6748-4249-8F05-CA404B196C88}" type="pres">
      <dgm:prSet presAssocID="{A29E59F9-0872-4593-939C-249683EBE717}" presName="simulatedConn" presStyleLbl="solidFgAcc1" presStyleIdx="1" presStyleCnt="2"/>
      <dgm:spPr/>
    </dgm:pt>
    <dgm:pt modelId="{01266187-398D-47A5-9E8C-4191E0A7C14A}" type="pres">
      <dgm:prSet presAssocID="{A29E59F9-0872-4593-939C-249683EBE717}" presName="vSp2" presStyleCnt="0"/>
      <dgm:spPr/>
    </dgm:pt>
    <dgm:pt modelId="{F4E82CCC-6343-4719-AD34-40C6B5E7D57D}" type="pres">
      <dgm:prSet presAssocID="{A29E59F9-0872-4593-939C-249683EBE717}" presName="sibTrans" presStyleCnt="0"/>
      <dgm:spPr/>
    </dgm:pt>
    <dgm:pt modelId="{6380149C-5B1B-4465-AF25-89E705142511}" type="pres">
      <dgm:prSet presAssocID="{747EA64D-B8A8-4C59-B588-EA4C48C71586}" presName="compositeNode" presStyleCnt="0">
        <dgm:presLayoutVars>
          <dgm:bulletEnabled val="1"/>
        </dgm:presLayoutVars>
      </dgm:prSet>
      <dgm:spPr/>
    </dgm:pt>
    <dgm:pt modelId="{473C1800-FFEE-408F-8FBD-455BB2EE1BED}" type="pres">
      <dgm:prSet presAssocID="{747EA64D-B8A8-4C59-B588-EA4C48C71586}" presName="bgRect" presStyleLbl="node1" presStyleIdx="2" presStyleCnt="3" custScaleX="117427" custScaleY="132718" custLinFactNeighborX="-5880" custLinFactNeighborY="867"/>
      <dgm:spPr/>
      <dgm:t>
        <a:bodyPr/>
        <a:lstStyle/>
        <a:p>
          <a:endParaRPr lang="it-IT"/>
        </a:p>
      </dgm:t>
    </dgm:pt>
    <dgm:pt modelId="{9462AB85-E4B1-4DAC-B0FC-C7BFD82A455A}" type="pres">
      <dgm:prSet presAssocID="{747EA64D-B8A8-4C59-B588-EA4C48C71586}" presName="parentNode" presStyleLbl="node1" presStyleIdx="2" presStyleCnt="3">
        <dgm:presLayoutVars>
          <dgm:chMax val="0"/>
          <dgm:bulletEnabled val="1"/>
        </dgm:presLayoutVars>
      </dgm:prSet>
      <dgm:spPr/>
      <dgm:t>
        <a:bodyPr/>
        <a:lstStyle/>
        <a:p>
          <a:endParaRPr lang="it-IT"/>
        </a:p>
      </dgm:t>
    </dgm:pt>
    <dgm:pt modelId="{20842CE9-CFD0-46CC-BE00-DC1A6F9B5BAB}" type="pres">
      <dgm:prSet presAssocID="{747EA64D-B8A8-4C59-B588-EA4C48C71586}" presName="childNode" presStyleLbl="node1" presStyleIdx="2" presStyleCnt="3">
        <dgm:presLayoutVars>
          <dgm:bulletEnabled val="1"/>
        </dgm:presLayoutVars>
      </dgm:prSet>
      <dgm:spPr/>
      <dgm:t>
        <a:bodyPr/>
        <a:lstStyle/>
        <a:p>
          <a:endParaRPr lang="it-IT"/>
        </a:p>
      </dgm:t>
    </dgm:pt>
  </dgm:ptLst>
  <dgm:cxnLst>
    <dgm:cxn modelId="{03852B7B-1FFA-4DB1-9FAB-B5EFCCE8BE13}" type="presOf" srcId="{E574C20A-E22B-42E9-BE0E-14C832948E78}" destId="{CE157A8D-7F22-4BA8-872E-8D4E63E40B6A}" srcOrd="1" destOrd="0" presId="urn:microsoft.com/office/officeart/2005/8/layout/hProcess7#1"/>
    <dgm:cxn modelId="{48AFE891-2C0A-4A0C-8313-8449BCA9570F}" type="presOf" srcId="{0497B957-02C6-4BD7-B2D6-254CC77E8F0C}" destId="{C1D5A9BC-1A2F-45ED-A102-FAD5048CBC0B}" srcOrd="0" destOrd="0" presId="urn:microsoft.com/office/officeart/2005/8/layout/hProcess7#1"/>
    <dgm:cxn modelId="{478F9F4D-ED96-4C06-92B1-9F2F361EB2E4}" type="presOf" srcId="{C38B84AF-D1DF-418A-A4DA-40F627893EF3}" destId="{821A0473-00CC-4288-8183-1162E3654DA8}" srcOrd="1" destOrd="0" presId="urn:microsoft.com/office/officeart/2005/8/layout/hProcess7#1"/>
    <dgm:cxn modelId="{967EBE27-4D7C-457E-AE2C-0599196E6F9C}" type="presOf" srcId="{E574C20A-E22B-42E9-BE0E-14C832948E78}" destId="{EF9D22F9-37D2-4E2D-AFD4-3CC4C17B230A}" srcOrd="0" destOrd="0" presId="urn:microsoft.com/office/officeart/2005/8/layout/hProcess7#1"/>
    <dgm:cxn modelId="{D6605BB1-D0AB-4177-B03B-A3A986748DAD}" srcId="{1B4CBA91-2788-46E5-A75E-B0CF2D0BB224}" destId="{C38B84AF-D1DF-418A-A4DA-40F627893EF3}" srcOrd="0" destOrd="0" parTransId="{568B8916-8B85-43ED-B462-8C3CB36C4EE6}" sibTransId="{41C778F7-0231-46EE-93B3-FED7B7B8125A}"/>
    <dgm:cxn modelId="{07BE9A8F-0BC9-47B1-BC07-502879CB2989}" type="presOf" srcId="{747EA64D-B8A8-4C59-B588-EA4C48C71586}" destId="{473C1800-FFEE-408F-8FBD-455BB2EE1BED}" srcOrd="0" destOrd="0" presId="urn:microsoft.com/office/officeart/2005/8/layout/hProcess7#1"/>
    <dgm:cxn modelId="{46A9B9E7-A5F6-4523-9687-3D6D180CB0A7}" srcId="{747EA64D-B8A8-4C59-B588-EA4C48C71586}" destId="{3C9D912C-69C3-473A-AF7E-3D38076E1F00}" srcOrd="0" destOrd="0" parTransId="{D07172F6-C470-47D8-BC94-2AAAA4A1C5F5}" sibTransId="{C2E12165-C0EF-4E85-B6D8-DE574B318E74}"/>
    <dgm:cxn modelId="{42982C56-6384-4313-868C-773F126F1280}" type="presOf" srcId="{1B4CBA91-2788-46E5-A75E-B0CF2D0BB224}" destId="{02848951-46A1-4C29-B0BD-E5C844F31354}" srcOrd="0" destOrd="0" presId="urn:microsoft.com/office/officeart/2005/8/layout/hProcess7#1"/>
    <dgm:cxn modelId="{31F6DF73-7F65-40AE-A23D-078EEA028056}" type="presOf" srcId="{747EA64D-B8A8-4C59-B588-EA4C48C71586}" destId="{9462AB85-E4B1-4DAC-B0FC-C7BFD82A455A}" srcOrd="1" destOrd="0" presId="urn:microsoft.com/office/officeart/2005/8/layout/hProcess7#1"/>
    <dgm:cxn modelId="{5D2E56F8-2D36-4766-85CE-E210C724FD06}" srcId="{1B4CBA91-2788-46E5-A75E-B0CF2D0BB224}" destId="{747EA64D-B8A8-4C59-B588-EA4C48C71586}" srcOrd="2" destOrd="0" parTransId="{8A57C1DA-F623-4BD7-96FE-5FE00F2EA366}" sibTransId="{76F5D687-6707-4AB1-83B8-63012BA1B1B0}"/>
    <dgm:cxn modelId="{1FD5D271-720A-4025-BEF2-A8EE51B2D35F}" srcId="{E574C20A-E22B-42E9-BE0E-14C832948E78}" destId="{4F52CE1F-8F1E-4CAE-BDBC-A590DEBCB540}" srcOrd="0" destOrd="0" parTransId="{C03294D1-5B51-435F-BF6F-E92F8CAE1C89}" sibTransId="{A7A47129-F941-499C-83F9-C30B3AEBAB4C}"/>
    <dgm:cxn modelId="{28FB3338-D598-4165-8239-A651E1DC9187}" type="presOf" srcId="{3C9D912C-69C3-473A-AF7E-3D38076E1F00}" destId="{20842CE9-CFD0-46CC-BE00-DC1A6F9B5BAB}" srcOrd="0" destOrd="0" presId="urn:microsoft.com/office/officeart/2005/8/layout/hProcess7#1"/>
    <dgm:cxn modelId="{BE790CB5-D195-4B26-B930-F1E1EE2AAFE2}" type="presOf" srcId="{4F52CE1F-8F1E-4CAE-BDBC-A590DEBCB540}" destId="{06F394DD-CE9D-47FC-9211-C4C3AC3489BA}" srcOrd="0" destOrd="0" presId="urn:microsoft.com/office/officeart/2005/8/layout/hProcess7#1"/>
    <dgm:cxn modelId="{8FBF3B6A-D9FD-43C0-96F8-3D546E8F5143}" srcId="{1B4CBA91-2788-46E5-A75E-B0CF2D0BB224}" destId="{E574C20A-E22B-42E9-BE0E-14C832948E78}" srcOrd="1" destOrd="0" parTransId="{53E2E03C-6E84-42A6-9CF6-A23A1E5E3F39}" sibTransId="{A29E59F9-0872-4593-939C-249683EBE717}"/>
    <dgm:cxn modelId="{783B32C7-57FA-4664-8063-3DB219F669BD}" srcId="{C38B84AF-D1DF-418A-A4DA-40F627893EF3}" destId="{0497B957-02C6-4BD7-B2D6-254CC77E8F0C}" srcOrd="0" destOrd="0" parTransId="{168DD573-6934-457E-AF35-E4B962C6A287}" sibTransId="{87A9EBD4-8F4C-402E-9C92-D7B0962B755E}"/>
    <dgm:cxn modelId="{07BA780D-D119-416A-9DB1-C669A18A4CE9}" type="presOf" srcId="{C38B84AF-D1DF-418A-A4DA-40F627893EF3}" destId="{6759AF8E-AB64-498E-9FFE-AC98822773D2}" srcOrd="0" destOrd="0" presId="urn:microsoft.com/office/officeart/2005/8/layout/hProcess7#1"/>
    <dgm:cxn modelId="{3B738A11-B706-4EA7-AAE7-F2AEF074AA95}" type="presParOf" srcId="{02848951-46A1-4C29-B0BD-E5C844F31354}" destId="{05EA74AA-4846-421C-BA48-64A6D035BA16}" srcOrd="0" destOrd="0" presId="urn:microsoft.com/office/officeart/2005/8/layout/hProcess7#1"/>
    <dgm:cxn modelId="{662A8232-8CBF-4AE3-A95A-DA94BE1F5543}" type="presParOf" srcId="{05EA74AA-4846-421C-BA48-64A6D035BA16}" destId="{6759AF8E-AB64-498E-9FFE-AC98822773D2}" srcOrd="0" destOrd="0" presId="urn:microsoft.com/office/officeart/2005/8/layout/hProcess7#1"/>
    <dgm:cxn modelId="{E146B756-FE96-484D-B183-30EF0D4CB903}" type="presParOf" srcId="{05EA74AA-4846-421C-BA48-64A6D035BA16}" destId="{821A0473-00CC-4288-8183-1162E3654DA8}" srcOrd="1" destOrd="0" presId="urn:microsoft.com/office/officeart/2005/8/layout/hProcess7#1"/>
    <dgm:cxn modelId="{EE692058-B7CB-4117-A4B0-C414DFE48FD2}" type="presParOf" srcId="{05EA74AA-4846-421C-BA48-64A6D035BA16}" destId="{C1D5A9BC-1A2F-45ED-A102-FAD5048CBC0B}" srcOrd="2" destOrd="0" presId="urn:microsoft.com/office/officeart/2005/8/layout/hProcess7#1"/>
    <dgm:cxn modelId="{0805D355-F2BE-4B45-8690-CE2236E567FB}" type="presParOf" srcId="{02848951-46A1-4C29-B0BD-E5C844F31354}" destId="{74218E75-DBAB-463C-8EE1-326A39D5446C}" srcOrd="1" destOrd="0" presId="urn:microsoft.com/office/officeart/2005/8/layout/hProcess7#1"/>
    <dgm:cxn modelId="{99FD4268-030F-49F0-A0FC-D188A04FF05F}" type="presParOf" srcId="{02848951-46A1-4C29-B0BD-E5C844F31354}" destId="{578D7587-57F8-43B2-B589-F164C21CC41C}" srcOrd="2" destOrd="0" presId="urn:microsoft.com/office/officeart/2005/8/layout/hProcess7#1"/>
    <dgm:cxn modelId="{77C63DEC-7608-4D01-BF2F-85F661D2C397}" type="presParOf" srcId="{578D7587-57F8-43B2-B589-F164C21CC41C}" destId="{13819F95-67E2-464E-B0D0-C59891AB4FC6}" srcOrd="0" destOrd="0" presId="urn:microsoft.com/office/officeart/2005/8/layout/hProcess7#1"/>
    <dgm:cxn modelId="{8DD6D8CB-10E3-4F07-A696-29DFE42EF31F}" type="presParOf" srcId="{578D7587-57F8-43B2-B589-F164C21CC41C}" destId="{1769FCA9-2CFE-495B-B552-6BDF2339DD56}" srcOrd="1" destOrd="0" presId="urn:microsoft.com/office/officeart/2005/8/layout/hProcess7#1"/>
    <dgm:cxn modelId="{66091F4F-3448-4401-84CB-124DC829906A}" type="presParOf" srcId="{578D7587-57F8-43B2-B589-F164C21CC41C}" destId="{F860B838-622B-4DBA-AB62-DCD1D4BA36DC}" srcOrd="2" destOrd="0" presId="urn:microsoft.com/office/officeart/2005/8/layout/hProcess7#1"/>
    <dgm:cxn modelId="{3E2440D0-AC19-4AEF-B707-55B30DAE2A44}" type="presParOf" srcId="{02848951-46A1-4C29-B0BD-E5C844F31354}" destId="{647665D3-87B6-4BB1-A9BF-C85E727BADE7}" srcOrd="3" destOrd="0" presId="urn:microsoft.com/office/officeart/2005/8/layout/hProcess7#1"/>
    <dgm:cxn modelId="{6229E3F3-D49E-4F32-B258-793A5486C009}" type="presParOf" srcId="{02848951-46A1-4C29-B0BD-E5C844F31354}" destId="{D17AE964-E18E-418A-BF56-2FEAD241EBEA}" srcOrd="4" destOrd="0" presId="urn:microsoft.com/office/officeart/2005/8/layout/hProcess7#1"/>
    <dgm:cxn modelId="{1167BE1E-2247-441C-B7C7-87E302465265}" type="presParOf" srcId="{D17AE964-E18E-418A-BF56-2FEAD241EBEA}" destId="{EF9D22F9-37D2-4E2D-AFD4-3CC4C17B230A}" srcOrd="0" destOrd="0" presId="urn:microsoft.com/office/officeart/2005/8/layout/hProcess7#1"/>
    <dgm:cxn modelId="{8E063837-CFDB-4CB5-AC64-0706BD98E01C}" type="presParOf" srcId="{D17AE964-E18E-418A-BF56-2FEAD241EBEA}" destId="{CE157A8D-7F22-4BA8-872E-8D4E63E40B6A}" srcOrd="1" destOrd="0" presId="urn:microsoft.com/office/officeart/2005/8/layout/hProcess7#1"/>
    <dgm:cxn modelId="{475A4C17-6F62-470D-862C-87A4C6CCDD57}" type="presParOf" srcId="{D17AE964-E18E-418A-BF56-2FEAD241EBEA}" destId="{06F394DD-CE9D-47FC-9211-C4C3AC3489BA}" srcOrd="2" destOrd="0" presId="urn:microsoft.com/office/officeart/2005/8/layout/hProcess7#1"/>
    <dgm:cxn modelId="{2D7E4D00-3EB7-441F-B159-1CC3A0EE4D4C}" type="presParOf" srcId="{02848951-46A1-4C29-B0BD-E5C844F31354}" destId="{2773784A-6DBE-472E-B3BE-8B30E2F55F2D}" srcOrd="5" destOrd="0" presId="urn:microsoft.com/office/officeart/2005/8/layout/hProcess7#1"/>
    <dgm:cxn modelId="{3BF7A481-962E-4889-B100-EF96F0A08B67}" type="presParOf" srcId="{02848951-46A1-4C29-B0BD-E5C844F31354}" destId="{90DCF569-D5FC-4694-8DDA-24CAD9E7DC4B}" srcOrd="6" destOrd="0" presId="urn:microsoft.com/office/officeart/2005/8/layout/hProcess7#1"/>
    <dgm:cxn modelId="{F38E1E23-A730-4914-9111-1FE43989C7E1}" type="presParOf" srcId="{90DCF569-D5FC-4694-8DDA-24CAD9E7DC4B}" destId="{DF44439F-499F-4F00-83DA-9012DC05F471}" srcOrd="0" destOrd="0" presId="urn:microsoft.com/office/officeart/2005/8/layout/hProcess7#1"/>
    <dgm:cxn modelId="{4745F647-A3AA-4C67-B7CC-BBBDC681476A}" type="presParOf" srcId="{90DCF569-D5FC-4694-8DDA-24CAD9E7DC4B}" destId="{6DB98570-6748-4249-8F05-CA404B196C88}" srcOrd="1" destOrd="0" presId="urn:microsoft.com/office/officeart/2005/8/layout/hProcess7#1"/>
    <dgm:cxn modelId="{A67BCAEB-B8D1-444F-971C-6D2D989B767C}" type="presParOf" srcId="{90DCF569-D5FC-4694-8DDA-24CAD9E7DC4B}" destId="{01266187-398D-47A5-9E8C-4191E0A7C14A}" srcOrd="2" destOrd="0" presId="urn:microsoft.com/office/officeart/2005/8/layout/hProcess7#1"/>
    <dgm:cxn modelId="{C09FC1B2-B167-4E4E-A1D1-77EF1BCE53ED}" type="presParOf" srcId="{02848951-46A1-4C29-B0BD-E5C844F31354}" destId="{F4E82CCC-6343-4719-AD34-40C6B5E7D57D}" srcOrd="7" destOrd="0" presId="urn:microsoft.com/office/officeart/2005/8/layout/hProcess7#1"/>
    <dgm:cxn modelId="{3F1C48C4-9DD1-4F4B-BABE-71AB01BCF5E6}" type="presParOf" srcId="{02848951-46A1-4C29-B0BD-E5C844F31354}" destId="{6380149C-5B1B-4465-AF25-89E705142511}" srcOrd="8" destOrd="0" presId="urn:microsoft.com/office/officeart/2005/8/layout/hProcess7#1"/>
    <dgm:cxn modelId="{BB6A1B59-CD0C-4B56-8F0B-D3E9B54A5F73}" type="presParOf" srcId="{6380149C-5B1B-4465-AF25-89E705142511}" destId="{473C1800-FFEE-408F-8FBD-455BB2EE1BED}" srcOrd="0" destOrd="0" presId="urn:microsoft.com/office/officeart/2005/8/layout/hProcess7#1"/>
    <dgm:cxn modelId="{8A016941-C053-45DB-9242-B1300FFA2529}" type="presParOf" srcId="{6380149C-5B1B-4465-AF25-89E705142511}" destId="{9462AB85-E4B1-4DAC-B0FC-C7BFD82A455A}" srcOrd="1" destOrd="0" presId="urn:microsoft.com/office/officeart/2005/8/layout/hProcess7#1"/>
    <dgm:cxn modelId="{C3CF218A-32D3-4369-992E-163E27D06CD9}" type="presParOf" srcId="{6380149C-5B1B-4465-AF25-89E705142511}" destId="{20842CE9-CFD0-46CC-BE00-DC1A6F9B5BAB}"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B212D0-0B5B-4993-8EB8-4ACD4C14160B}" type="doc">
      <dgm:prSet loTypeId="urn:microsoft.com/office/officeart/2008/layout/PictureStrips" loCatId="list" qsTypeId="urn:microsoft.com/office/officeart/2005/8/quickstyle/simple1" qsCatId="simple" csTypeId="urn:microsoft.com/office/officeart/2005/8/colors/accent2_1" csCatId="accent2" phldr="1"/>
      <dgm:spPr/>
      <dgm:t>
        <a:bodyPr/>
        <a:lstStyle/>
        <a:p>
          <a:endParaRPr lang="it-IT"/>
        </a:p>
      </dgm:t>
    </dgm:pt>
    <dgm:pt modelId="{73B84E09-4A2F-4B36-9804-72FCB0E2648E}">
      <dgm:prSet phldrT="[Testo]"/>
      <dgm:spPr>
        <a:solidFill>
          <a:schemeClr val="tx2">
            <a:lumMod val="40000"/>
            <a:lumOff val="60000"/>
            <a:alpha val="40000"/>
          </a:schemeClr>
        </a:solidFill>
        <a:ln>
          <a:solidFill>
            <a:schemeClr val="tx2"/>
          </a:solidFill>
        </a:ln>
      </dgm:spPr>
      <dgm:t>
        <a:bodyPr/>
        <a:lstStyle/>
        <a:p>
          <a:r>
            <a:rPr lang="it-IT" b="0" cap="none" dirty="0" smtClean="0">
              <a:solidFill>
                <a:prstClr val="black"/>
              </a:solidFill>
              <a:latin typeface="Arial" panose="020B0604020202020204" pitchFamily="34" charset="0"/>
              <a:cs typeface="Arial" panose="020B0604020202020204" pitchFamily="34" charset="0"/>
            </a:rPr>
            <a:t>connessione con le innovazioni della legge107/2015 e </a:t>
          </a:r>
          <a:r>
            <a:rPr lang="it-IT" b="0" cap="none" dirty="0" err="1" smtClean="0">
              <a:solidFill>
                <a:prstClr val="black"/>
              </a:solidFill>
              <a:latin typeface="Arial" panose="020B0604020202020204" pitchFamily="34" charset="0"/>
              <a:cs typeface="Arial" panose="020B0604020202020204" pitchFamily="34" charset="0"/>
            </a:rPr>
            <a:t>Dlgs</a:t>
          </a:r>
          <a:r>
            <a:rPr lang="it-IT" b="0" cap="none" dirty="0" smtClean="0">
              <a:solidFill>
                <a:prstClr val="black"/>
              </a:solidFill>
              <a:latin typeface="Arial" panose="020B0604020202020204" pitchFamily="34" charset="0"/>
              <a:cs typeface="Arial" panose="020B0604020202020204" pitchFamily="34" charset="0"/>
            </a:rPr>
            <a:t>. 66/2017.</a:t>
          </a:r>
          <a:endParaRPr lang="it-IT" dirty="0"/>
        </a:p>
      </dgm:t>
    </dgm:pt>
    <dgm:pt modelId="{AFCEFD29-4C22-4676-A1E2-AE9A32E4580C}" type="parTrans" cxnId="{46EFA95F-F429-4BE9-83AF-36BBEE612D0F}">
      <dgm:prSet/>
      <dgm:spPr/>
      <dgm:t>
        <a:bodyPr/>
        <a:lstStyle/>
        <a:p>
          <a:endParaRPr lang="it-IT"/>
        </a:p>
      </dgm:t>
    </dgm:pt>
    <dgm:pt modelId="{8B4F66B1-DDAB-40D0-99DB-C20ECDE22244}" type="sibTrans" cxnId="{46EFA95F-F429-4BE9-83AF-36BBEE612D0F}">
      <dgm:prSet/>
      <dgm:spPr/>
      <dgm:t>
        <a:bodyPr/>
        <a:lstStyle/>
        <a:p>
          <a:endParaRPr lang="it-IT"/>
        </a:p>
      </dgm:t>
    </dgm:pt>
    <dgm:pt modelId="{0F9B46B0-2581-4680-84F9-1269366547BA}">
      <dgm:prSet phldrT="[Testo]"/>
      <dgm:spPr>
        <a:solidFill>
          <a:schemeClr val="tx2">
            <a:lumMod val="20000"/>
            <a:lumOff val="80000"/>
            <a:alpha val="40000"/>
          </a:schemeClr>
        </a:solidFill>
        <a:ln>
          <a:solidFill>
            <a:schemeClr val="tx2"/>
          </a:solidFill>
        </a:ln>
      </dgm:spPr>
      <dgm:t>
        <a:bodyPr/>
        <a:lstStyle/>
        <a:p>
          <a:r>
            <a:rPr lang="it-IT" b="0" cap="none" dirty="0" smtClean="0">
              <a:solidFill>
                <a:prstClr val="black"/>
              </a:solidFill>
              <a:latin typeface="Arial" panose="020B0604020202020204" pitchFamily="34" charset="0"/>
              <a:cs typeface="Arial" panose="020B0604020202020204" pitchFamily="34" charset="0"/>
            </a:rPr>
            <a:t>programmazione e razionalizzazione delle iniziative formative sulla base dei bisogni d’ambito.</a:t>
          </a:r>
          <a:endParaRPr lang="it-IT" dirty="0"/>
        </a:p>
      </dgm:t>
    </dgm:pt>
    <dgm:pt modelId="{EEF82475-A94F-47CF-9270-F2D8C4DD0822}" type="parTrans" cxnId="{3DB18773-6286-4B59-AAD1-F612764F4B5E}">
      <dgm:prSet/>
      <dgm:spPr/>
      <dgm:t>
        <a:bodyPr/>
        <a:lstStyle/>
        <a:p>
          <a:endParaRPr lang="it-IT"/>
        </a:p>
      </dgm:t>
    </dgm:pt>
    <dgm:pt modelId="{4AAFD88B-F69C-4D16-9651-2A4AD0C17C95}" type="sibTrans" cxnId="{3DB18773-6286-4B59-AAD1-F612764F4B5E}">
      <dgm:prSet/>
      <dgm:spPr/>
      <dgm:t>
        <a:bodyPr/>
        <a:lstStyle/>
        <a:p>
          <a:endParaRPr lang="it-IT"/>
        </a:p>
      </dgm:t>
    </dgm:pt>
    <dgm:pt modelId="{B0ECB78F-8937-41BA-A73A-8734FD1A3F0E}">
      <dgm:prSet phldrT="[Testo]"/>
      <dgm:spPr>
        <a:solidFill>
          <a:srgbClr val="00B0F0">
            <a:alpha val="40000"/>
          </a:srgbClr>
        </a:solidFill>
        <a:ln>
          <a:solidFill>
            <a:schemeClr val="tx2"/>
          </a:solidFill>
        </a:ln>
      </dgm:spPr>
      <dgm:t>
        <a:bodyPr/>
        <a:lstStyle/>
        <a:p>
          <a:r>
            <a:rPr lang="it-IT" b="0" cap="none" dirty="0" smtClean="0">
              <a:solidFill>
                <a:prstClr val="black"/>
              </a:solidFill>
              <a:latin typeface="Arial" panose="020B0604020202020204" pitchFamily="34" charset="0"/>
              <a:cs typeface="Arial" panose="020B0604020202020204" pitchFamily="34" charset="0"/>
            </a:rPr>
            <a:t>raccordo tra scuole polo formazione e scuole polo per l’inclusione scolastica in particolare nella fase di progettazione delle attività. </a:t>
          </a:r>
          <a:endParaRPr lang="it-IT" dirty="0"/>
        </a:p>
      </dgm:t>
    </dgm:pt>
    <dgm:pt modelId="{87F5132C-B219-4ACE-8AB7-F7133FEC75B8}" type="parTrans" cxnId="{C256CD38-26C5-4B1A-999E-E571C6C549CA}">
      <dgm:prSet/>
      <dgm:spPr/>
      <dgm:t>
        <a:bodyPr/>
        <a:lstStyle/>
        <a:p>
          <a:endParaRPr lang="it-IT"/>
        </a:p>
      </dgm:t>
    </dgm:pt>
    <dgm:pt modelId="{12924843-26C1-4804-BBE8-035937687A75}" type="sibTrans" cxnId="{C256CD38-26C5-4B1A-999E-E571C6C549CA}">
      <dgm:prSet/>
      <dgm:spPr/>
      <dgm:t>
        <a:bodyPr/>
        <a:lstStyle/>
        <a:p>
          <a:endParaRPr lang="it-IT"/>
        </a:p>
      </dgm:t>
    </dgm:pt>
    <dgm:pt modelId="{5B8170CD-4EB0-49F4-86D4-D04ADF035D9E}" type="pres">
      <dgm:prSet presAssocID="{0EB212D0-0B5B-4993-8EB8-4ACD4C14160B}" presName="Name0" presStyleCnt="0">
        <dgm:presLayoutVars>
          <dgm:dir/>
          <dgm:resizeHandles val="exact"/>
        </dgm:presLayoutVars>
      </dgm:prSet>
      <dgm:spPr/>
      <dgm:t>
        <a:bodyPr/>
        <a:lstStyle/>
        <a:p>
          <a:endParaRPr lang="it-IT"/>
        </a:p>
      </dgm:t>
    </dgm:pt>
    <dgm:pt modelId="{248409CF-424E-4F61-92C6-FC9CB45C44BC}" type="pres">
      <dgm:prSet presAssocID="{73B84E09-4A2F-4B36-9804-72FCB0E2648E}" presName="composite" presStyleCnt="0"/>
      <dgm:spPr/>
    </dgm:pt>
    <dgm:pt modelId="{C713BA77-A723-470E-881C-C83D631F5E7E}" type="pres">
      <dgm:prSet presAssocID="{73B84E09-4A2F-4B36-9804-72FCB0E2648E}" presName="rect1" presStyleLbl="trAlignAcc1" presStyleIdx="0" presStyleCnt="3">
        <dgm:presLayoutVars>
          <dgm:bulletEnabled val="1"/>
        </dgm:presLayoutVars>
      </dgm:prSet>
      <dgm:spPr/>
      <dgm:t>
        <a:bodyPr/>
        <a:lstStyle/>
        <a:p>
          <a:endParaRPr lang="it-IT"/>
        </a:p>
      </dgm:t>
    </dgm:pt>
    <dgm:pt modelId="{91112034-7A43-43EE-99A2-9B083C1423B9}" type="pres">
      <dgm:prSet presAssocID="{73B84E09-4A2F-4B36-9804-72FCB0E2648E}"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xmlns="" val="0"/>
              </a:ext>
            </a:extLst>
          </a:blip>
          <a:srcRect/>
          <a:stretch>
            <a:fillRect l="-81000" r="-81000"/>
          </a:stretch>
        </a:blipFill>
        <a:ln>
          <a:solidFill>
            <a:schemeClr val="tx2"/>
          </a:solidFill>
        </a:ln>
      </dgm:spPr>
      <dgm:t>
        <a:bodyPr/>
        <a:lstStyle/>
        <a:p>
          <a:endParaRPr lang="it-IT"/>
        </a:p>
      </dgm:t>
    </dgm:pt>
    <dgm:pt modelId="{4977785E-F213-4B7D-B9EA-2E4E2BA65CD0}" type="pres">
      <dgm:prSet presAssocID="{8B4F66B1-DDAB-40D0-99DB-C20ECDE22244}" presName="sibTrans" presStyleCnt="0"/>
      <dgm:spPr/>
    </dgm:pt>
    <dgm:pt modelId="{6DAC9F6A-E04A-428E-ACD8-8DF8EE7340B9}" type="pres">
      <dgm:prSet presAssocID="{0F9B46B0-2581-4680-84F9-1269366547BA}" presName="composite" presStyleCnt="0"/>
      <dgm:spPr/>
    </dgm:pt>
    <dgm:pt modelId="{8B9578DB-2BEB-4BC7-A1B7-642244ECD4F5}" type="pres">
      <dgm:prSet presAssocID="{0F9B46B0-2581-4680-84F9-1269366547BA}" presName="rect1" presStyleLbl="trAlignAcc1" presStyleIdx="1" presStyleCnt="3">
        <dgm:presLayoutVars>
          <dgm:bulletEnabled val="1"/>
        </dgm:presLayoutVars>
      </dgm:prSet>
      <dgm:spPr/>
      <dgm:t>
        <a:bodyPr/>
        <a:lstStyle/>
        <a:p>
          <a:endParaRPr lang="it-IT"/>
        </a:p>
      </dgm:t>
    </dgm:pt>
    <dgm:pt modelId="{3C80F63A-575E-495B-9CED-79781EDE9EBB}" type="pres">
      <dgm:prSet presAssocID="{0F9B46B0-2581-4680-84F9-1269366547BA}"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xmlns="" val="0"/>
              </a:ext>
            </a:extLst>
          </a:blip>
          <a:srcRect/>
          <a:stretch>
            <a:fillRect l="-80000" r="-80000"/>
          </a:stretch>
        </a:blipFill>
        <a:ln>
          <a:solidFill>
            <a:schemeClr val="tx2"/>
          </a:solidFill>
        </a:ln>
      </dgm:spPr>
      <dgm:t>
        <a:bodyPr/>
        <a:lstStyle/>
        <a:p>
          <a:endParaRPr lang="it-IT"/>
        </a:p>
      </dgm:t>
    </dgm:pt>
    <dgm:pt modelId="{47132A71-AA60-4DB9-A789-E2949DD844AE}" type="pres">
      <dgm:prSet presAssocID="{4AAFD88B-F69C-4D16-9651-2A4AD0C17C95}" presName="sibTrans" presStyleCnt="0"/>
      <dgm:spPr/>
    </dgm:pt>
    <dgm:pt modelId="{7FB434F7-A3D8-48EF-A3AA-C34700BF32CE}" type="pres">
      <dgm:prSet presAssocID="{B0ECB78F-8937-41BA-A73A-8734FD1A3F0E}" presName="composite" presStyleCnt="0"/>
      <dgm:spPr/>
    </dgm:pt>
    <dgm:pt modelId="{2E38B09B-51F8-4C71-B732-F9BE7D0C09E7}" type="pres">
      <dgm:prSet presAssocID="{B0ECB78F-8937-41BA-A73A-8734FD1A3F0E}" presName="rect1" presStyleLbl="trAlignAcc1" presStyleIdx="2" presStyleCnt="3">
        <dgm:presLayoutVars>
          <dgm:bulletEnabled val="1"/>
        </dgm:presLayoutVars>
      </dgm:prSet>
      <dgm:spPr/>
      <dgm:t>
        <a:bodyPr/>
        <a:lstStyle/>
        <a:p>
          <a:endParaRPr lang="it-IT"/>
        </a:p>
      </dgm:t>
    </dgm:pt>
    <dgm:pt modelId="{FE6DD5D1-0E6E-4CBA-A57A-C2C1F6AD4711}" type="pres">
      <dgm:prSet presAssocID="{B0ECB78F-8937-41BA-A73A-8734FD1A3F0E}"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xmlns="" val="0"/>
              </a:ext>
            </a:extLst>
          </a:blip>
          <a:srcRect/>
          <a:stretch>
            <a:fillRect l="-49000" r="-49000"/>
          </a:stretch>
        </a:blipFill>
        <a:ln>
          <a:solidFill>
            <a:schemeClr val="tx2"/>
          </a:solidFill>
        </a:ln>
      </dgm:spPr>
      <dgm:t>
        <a:bodyPr/>
        <a:lstStyle/>
        <a:p>
          <a:endParaRPr lang="it-IT"/>
        </a:p>
      </dgm:t>
    </dgm:pt>
  </dgm:ptLst>
  <dgm:cxnLst>
    <dgm:cxn modelId="{AC86632C-0346-43DB-997B-5D11790607C4}" type="presOf" srcId="{73B84E09-4A2F-4B36-9804-72FCB0E2648E}" destId="{C713BA77-A723-470E-881C-C83D631F5E7E}" srcOrd="0" destOrd="0" presId="urn:microsoft.com/office/officeart/2008/layout/PictureStrips"/>
    <dgm:cxn modelId="{CA2A131D-23E8-4405-A5E7-F38161BE9B14}" type="presOf" srcId="{0F9B46B0-2581-4680-84F9-1269366547BA}" destId="{8B9578DB-2BEB-4BC7-A1B7-642244ECD4F5}" srcOrd="0" destOrd="0" presId="urn:microsoft.com/office/officeart/2008/layout/PictureStrips"/>
    <dgm:cxn modelId="{3DB18773-6286-4B59-AAD1-F612764F4B5E}" srcId="{0EB212D0-0B5B-4993-8EB8-4ACD4C14160B}" destId="{0F9B46B0-2581-4680-84F9-1269366547BA}" srcOrd="1" destOrd="0" parTransId="{EEF82475-A94F-47CF-9270-F2D8C4DD0822}" sibTransId="{4AAFD88B-F69C-4D16-9651-2A4AD0C17C95}"/>
    <dgm:cxn modelId="{C256CD38-26C5-4B1A-999E-E571C6C549CA}" srcId="{0EB212D0-0B5B-4993-8EB8-4ACD4C14160B}" destId="{B0ECB78F-8937-41BA-A73A-8734FD1A3F0E}" srcOrd="2" destOrd="0" parTransId="{87F5132C-B219-4ACE-8AB7-F7133FEC75B8}" sibTransId="{12924843-26C1-4804-BBE8-035937687A75}"/>
    <dgm:cxn modelId="{E0D04520-C5F4-44FD-92FF-497280B6230D}" type="presOf" srcId="{0EB212D0-0B5B-4993-8EB8-4ACD4C14160B}" destId="{5B8170CD-4EB0-49F4-86D4-D04ADF035D9E}" srcOrd="0" destOrd="0" presId="urn:microsoft.com/office/officeart/2008/layout/PictureStrips"/>
    <dgm:cxn modelId="{15C35D83-98D1-4EDA-8D19-81818A29FFE3}" type="presOf" srcId="{B0ECB78F-8937-41BA-A73A-8734FD1A3F0E}" destId="{2E38B09B-51F8-4C71-B732-F9BE7D0C09E7}" srcOrd="0" destOrd="0" presId="urn:microsoft.com/office/officeart/2008/layout/PictureStrips"/>
    <dgm:cxn modelId="{46EFA95F-F429-4BE9-83AF-36BBEE612D0F}" srcId="{0EB212D0-0B5B-4993-8EB8-4ACD4C14160B}" destId="{73B84E09-4A2F-4B36-9804-72FCB0E2648E}" srcOrd="0" destOrd="0" parTransId="{AFCEFD29-4C22-4676-A1E2-AE9A32E4580C}" sibTransId="{8B4F66B1-DDAB-40D0-99DB-C20ECDE22244}"/>
    <dgm:cxn modelId="{320D251A-F3F4-41B1-96EB-ACA56563FD8A}" type="presParOf" srcId="{5B8170CD-4EB0-49F4-86D4-D04ADF035D9E}" destId="{248409CF-424E-4F61-92C6-FC9CB45C44BC}" srcOrd="0" destOrd="0" presId="urn:microsoft.com/office/officeart/2008/layout/PictureStrips"/>
    <dgm:cxn modelId="{A86CC671-2550-49C1-9AE2-AA280BABFA07}" type="presParOf" srcId="{248409CF-424E-4F61-92C6-FC9CB45C44BC}" destId="{C713BA77-A723-470E-881C-C83D631F5E7E}" srcOrd="0" destOrd="0" presId="urn:microsoft.com/office/officeart/2008/layout/PictureStrips"/>
    <dgm:cxn modelId="{2F4068E0-85F5-4233-B4A4-B6B0EBE4E559}" type="presParOf" srcId="{248409CF-424E-4F61-92C6-FC9CB45C44BC}" destId="{91112034-7A43-43EE-99A2-9B083C1423B9}" srcOrd="1" destOrd="0" presId="urn:microsoft.com/office/officeart/2008/layout/PictureStrips"/>
    <dgm:cxn modelId="{EDF016A9-9638-4C8E-BDD0-B5A116EF3F5F}" type="presParOf" srcId="{5B8170CD-4EB0-49F4-86D4-D04ADF035D9E}" destId="{4977785E-F213-4B7D-B9EA-2E4E2BA65CD0}" srcOrd="1" destOrd="0" presId="urn:microsoft.com/office/officeart/2008/layout/PictureStrips"/>
    <dgm:cxn modelId="{D23F2856-B134-4147-8B37-999B44AD281D}" type="presParOf" srcId="{5B8170CD-4EB0-49F4-86D4-D04ADF035D9E}" destId="{6DAC9F6A-E04A-428E-ACD8-8DF8EE7340B9}" srcOrd="2" destOrd="0" presId="urn:microsoft.com/office/officeart/2008/layout/PictureStrips"/>
    <dgm:cxn modelId="{4B70D8EF-51EF-485A-ADA9-010D350F30E7}" type="presParOf" srcId="{6DAC9F6A-E04A-428E-ACD8-8DF8EE7340B9}" destId="{8B9578DB-2BEB-4BC7-A1B7-642244ECD4F5}" srcOrd="0" destOrd="0" presId="urn:microsoft.com/office/officeart/2008/layout/PictureStrips"/>
    <dgm:cxn modelId="{95713178-E1E6-46D2-938B-25BC11B5738C}" type="presParOf" srcId="{6DAC9F6A-E04A-428E-ACD8-8DF8EE7340B9}" destId="{3C80F63A-575E-495B-9CED-79781EDE9EBB}" srcOrd="1" destOrd="0" presId="urn:microsoft.com/office/officeart/2008/layout/PictureStrips"/>
    <dgm:cxn modelId="{DC9370B6-D830-4311-9CDC-D5C5501A141F}" type="presParOf" srcId="{5B8170CD-4EB0-49F4-86D4-D04ADF035D9E}" destId="{47132A71-AA60-4DB9-A789-E2949DD844AE}" srcOrd="3" destOrd="0" presId="urn:microsoft.com/office/officeart/2008/layout/PictureStrips"/>
    <dgm:cxn modelId="{1332BA34-7167-414E-B4CF-C3CE429BE126}" type="presParOf" srcId="{5B8170CD-4EB0-49F4-86D4-D04ADF035D9E}" destId="{7FB434F7-A3D8-48EF-A3AA-C34700BF32CE}" srcOrd="4" destOrd="0" presId="urn:microsoft.com/office/officeart/2008/layout/PictureStrips"/>
    <dgm:cxn modelId="{56D58F72-F567-49B4-8046-92933044BC36}" type="presParOf" srcId="{7FB434F7-A3D8-48EF-A3AA-C34700BF32CE}" destId="{2E38B09B-51F8-4C71-B732-F9BE7D0C09E7}" srcOrd="0" destOrd="0" presId="urn:microsoft.com/office/officeart/2008/layout/PictureStrips"/>
    <dgm:cxn modelId="{B5A45A1B-EF76-4F5E-8333-56AC8FFDD081}" type="presParOf" srcId="{7FB434F7-A3D8-48EF-A3AA-C34700BF32CE}" destId="{FE6DD5D1-0E6E-4CBA-A57A-C2C1F6AD4711}" srcOrd="1" destOrd="0" presId="urn:microsoft.com/office/officeart/2008/layout/PictureStrip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59AF8E-AB64-498E-9FFE-AC98822773D2}">
      <dsp:nvSpPr>
        <dsp:cNvPr id="0" name=""/>
        <dsp:cNvSpPr/>
      </dsp:nvSpPr>
      <dsp:spPr>
        <a:xfrm>
          <a:off x="0" y="120584"/>
          <a:ext cx="2457617" cy="3874428"/>
        </a:xfrm>
        <a:prstGeom prst="roundRect">
          <a:avLst>
            <a:gd name="adj" fmla="val 5000"/>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endParaRPr lang="it-IT" sz="1300" kern="1200" dirty="0"/>
        </a:p>
      </dsp:txBody>
      <dsp:txXfrm rot="16200000">
        <a:off x="-1342753" y="1463338"/>
        <a:ext cx="3177031" cy="491523"/>
      </dsp:txXfrm>
    </dsp:sp>
    <dsp:sp modelId="{C1D5A9BC-1A2F-45ED-A102-FAD5048CBC0B}">
      <dsp:nvSpPr>
        <dsp:cNvPr id="0" name=""/>
        <dsp:cNvSpPr/>
      </dsp:nvSpPr>
      <dsp:spPr>
        <a:xfrm>
          <a:off x="491784" y="120584"/>
          <a:ext cx="1830925" cy="3874428"/>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b="1" kern="1200" dirty="0" smtClean="0">
              <a:solidFill>
                <a:schemeClr val="bg1"/>
              </a:solidFill>
              <a:latin typeface="Arial" panose="020B0604020202020204" pitchFamily="34" charset="0"/>
              <a:cs typeface="Arial" panose="020B0604020202020204" pitchFamily="34" charset="0"/>
            </a:rPr>
            <a:t>L’inclusione </a:t>
          </a:r>
          <a:r>
            <a:rPr lang="it-IT" sz="1600" b="1" kern="1200" cap="none" dirty="0" smtClean="0">
              <a:solidFill>
                <a:schemeClr val="bg1"/>
              </a:solidFill>
              <a:latin typeface="Arial" panose="020B0604020202020204" pitchFamily="34" charset="0"/>
              <a:cs typeface="Arial" panose="020B0604020202020204" pitchFamily="34" charset="0"/>
            </a:rPr>
            <a:t>non  è  « diretta» agli alunni disabili, o con DSA ,o con altre difficoltà o disturbi evolutivi e con svantaggio sociale e culturale, ma a tutti gli alunni.</a:t>
          </a:r>
          <a:br>
            <a:rPr lang="it-IT" sz="1600" b="1" kern="1200" cap="none" dirty="0" smtClean="0">
              <a:solidFill>
                <a:schemeClr val="bg1"/>
              </a:solidFill>
              <a:latin typeface="Arial" panose="020B0604020202020204" pitchFamily="34" charset="0"/>
              <a:cs typeface="Arial" panose="020B0604020202020204" pitchFamily="34" charset="0"/>
            </a:rPr>
          </a:br>
          <a:endParaRPr lang="it-IT" sz="1600" b="1" kern="1200" dirty="0">
            <a:solidFill>
              <a:schemeClr val="bg1"/>
            </a:solidFill>
            <a:latin typeface="Arial" panose="020B0604020202020204" pitchFamily="34" charset="0"/>
            <a:cs typeface="Arial" panose="020B0604020202020204" pitchFamily="34" charset="0"/>
          </a:endParaRPr>
        </a:p>
      </dsp:txBody>
      <dsp:txXfrm>
        <a:off x="491784" y="120584"/>
        <a:ext cx="1830925" cy="3874428"/>
      </dsp:txXfrm>
    </dsp:sp>
    <dsp:sp modelId="{EF9D22F9-37D2-4E2D-AFD4-3CC4C17B230A}">
      <dsp:nvSpPr>
        <dsp:cNvPr id="0" name=""/>
        <dsp:cNvSpPr/>
      </dsp:nvSpPr>
      <dsp:spPr>
        <a:xfrm>
          <a:off x="2490966" y="97724"/>
          <a:ext cx="2532512" cy="3868551"/>
        </a:xfrm>
        <a:prstGeom prst="roundRect">
          <a:avLst>
            <a:gd name="adj" fmla="val 5000"/>
          </a:avLst>
        </a:prstGeom>
        <a:solidFill>
          <a:schemeClr val="tx2">
            <a:lumMod val="60000"/>
            <a:lumOff val="4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endParaRPr lang="it-IT" sz="1300" kern="1200" dirty="0" smtClean="0"/>
        </a:p>
        <a:p>
          <a:pPr lvl="0" algn="r" defTabSz="577850">
            <a:lnSpc>
              <a:spcPct val="90000"/>
            </a:lnSpc>
            <a:spcBef>
              <a:spcPct val="0"/>
            </a:spcBef>
            <a:spcAft>
              <a:spcPct val="35000"/>
            </a:spcAft>
          </a:pPr>
          <a:endParaRPr lang="it-IT" sz="1300" kern="1200" dirty="0"/>
        </a:p>
      </dsp:txBody>
      <dsp:txXfrm rot="16200000">
        <a:off x="1158112" y="1430579"/>
        <a:ext cx="3172211" cy="506502"/>
      </dsp:txXfrm>
    </dsp:sp>
    <dsp:sp modelId="{1769FCA9-2CFE-495B-B552-6BDF2339DD56}">
      <dsp:nvSpPr>
        <dsp:cNvPr id="0" name=""/>
        <dsp:cNvSpPr/>
      </dsp:nvSpPr>
      <dsp:spPr>
        <a:xfrm rot="5400000">
          <a:off x="2345296" y="2418578"/>
          <a:ext cx="433894" cy="369181"/>
        </a:xfrm>
        <a:prstGeom prst="flowChartExtract">
          <a:avLst/>
        </a:prstGeom>
        <a:solidFill>
          <a:schemeClr val="lt1">
            <a:hueOff val="0"/>
            <a:satOff val="0"/>
            <a:lumOff val="0"/>
            <a:alphaOff val="0"/>
          </a:schemeClr>
        </a:soli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06F394DD-CE9D-47FC-9211-C4C3AC3489BA}">
      <dsp:nvSpPr>
        <dsp:cNvPr id="0" name=""/>
        <dsp:cNvSpPr/>
      </dsp:nvSpPr>
      <dsp:spPr>
        <a:xfrm>
          <a:off x="2992300" y="97724"/>
          <a:ext cx="1886721" cy="3868551"/>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b="1" kern="1200" cap="none" dirty="0" smtClean="0">
              <a:solidFill>
                <a:schemeClr val="bg1"/>
              </a:solidFill>
              <a:latin typeface="Arial" panose="020B0604020202020204" pitchFamily="34" charset="0"/>
              <a:cs typeface="Arial" panose="020B0604020202020204" pitchFamily="34" charset="0"/>
            </a:rPr>
            <a:t>L’inclusione  deve essere  concepita come modalità «quotidiana» di gestione della classe in quanto  innalza il livello di qualità di apprendimento  di tutti gli alunni; pertanto, la formazione deve essere rivolta sia agli insegnanti specializzati nel sostegno, che ai docenti curriculari</a:t>
          </a:r>
          <a:br>
            <a:rPr lang="it-IT" sz="1600" b="1" kern="1200" cap="none" dirty="0" smtClean="0">
              <a:solidFill>
                <a:schemeClr val="bg1"/>
              </a:solidFill>
              <a:latin typeface="Arial" panose="020B0604020202020204" pitchFamily="34" charset="0"/>
              <a:cs typeface="Arial" panose="020B0604020202020204" pitchFamily="34" charset="0"/>
            </a:rPr>
          </a:br>
          <a:endParaRPr lang="it-IT" sz="1600" b="1" kern="1200" dirty="0">
            <a:solidFill>
              <a:schemeClr val="bg1"/>
            </a:solidFill>
            <a:latin typeface="Arial" panose="020B0604020202020204" pitchFamily="34" charset="0"/>
            <a:cs typeface="Arial" panose="020B0604020202020204" pitchFamily="34" charset="0"/>
          </a:endParaRPr>
        </a:p>
      </dsp:txBody>
      <dsp:txXfrm>
        <a:off x="2992300" y="97724"/>
        <a:ext cx="1886721" cy="3868551"/>
      </dsp:txXfrm>
    </dsp:sp>
    <dsp:sp modelId="{473C1800-FFEE-408F-8FBD-455BB2EE1BED}">
      <dsp:nvSpPr>
        <dsp:cNvPr id="0" name=""/>
        <dsp:cNvSpPr/>
      </dsp:nvSpPr>
      <dsp:spPr>
        <a:xfrm>
          <a:off x="5023872" y="97724"/>
          <a:ext cx="2890126" cy="3919763"/>
        </a:xfrm>
        <a:prstGeom prst="roundRect">
          <a:avLst>
            <a:gd name="adj" fmla="val 5000"/>
          </a:avLst>
        </a:prstGeom>
        <a:solidFill>
          <a:srgbClr val="00B0F0"/>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endParaRPr lang="it-IT" sz="1300" kern="1200" dirty="0" smtClean="0"/>
        </a:p>
        <a:p>
          <a:pPr lvl="0" algn="r" defTabSz="577850">
            <a:lnSpc>
              <a:spcPct val="90000"/>
            </a:lnSpc>
            <a:spcBef>
              <a:spcPct val="0"/>
            </a:spcBef>
            <a:spcAft>
              <a:spcPct val="35000"/>
            </a:spcAft>
          </a:pPr>
          <a:endParaRPr lang="it-IT" sz="1300" kern="1200" dirty="0"/>
        </a:p>
      </dsp:txBody>
      <dsp:txXfrm rot="16200000">
        <a:off x="3705782" y="1415815"/>
        <a:ext cx="3214206" cy="578025"/>
      </dsp:txXfrm>
    </dsp:sp>
    <dsp:sp modelId="{6DB98570-6748-4249-8F05-CA404B196C88}">
      <dsp:nvSpPr>
        <dsp:cNvPr id="0" name=""/>
        <dsp:cNvSpPr/>
      </dsp:nvSpPr>
      <dsp:spPr>
        <a:xfrm rot="5400000">
          <a:off x="4963950" y="2418578"/>
          <a:ext cx="433894" cy="369181"/>
        </a:xfrm>
        <a:prstGeom prst="flowChartExtract">
          <a:avLst/>
        </a:prstGeom>
        <a:solidFill>
          <a:schemeClr val="lt1">
            <a:hueOff val="0"/>
            <a:satOff val="0"/>
            <a:lumOff val="0"/>
            <a:alphaOff val="0"/>
          </a:schemeClr>
        </a:solidFill>
        <a:ln w="9525" cap="flat" cmpd="sng" algn="ctr">
          <a:solidFill>
            <a:schemeClr val="accent2">
              <a:shade val="80000"/>
              <a:hueOff val="-35872"/>
              <a:satOff val="-4024"/>
              <a:lumOff val="2568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sp>
    <dsp:sp modelId="{20842CE9-CFD0-46CC-BE00-DC1A6F9B5BAB}">
      <dsp:nvSpPr>
        <dsp:cNvPr id="0" name=""/>
        <dsp:cNvSpPr/>
      </dsp:nvSpPr>
      <dsp:spPr>
        <a:xfrm>
          <a:off x="5570801" y="97724"/>
          <a:ext cx="2153143" cy="3919763"/>
        </a:xfrm>
        <a:prstGeom prst="rect">
          <a:avLst/>
        </a:prstGeom>
        <a:no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dsp:spPr>
      <dsp:style>
        <a:lnRef idx="0">
          <a:scrgbClr r="0" g="0" b="0"/>
        </a:lnRef>
        <a:fillRef idx="3">
          <a:scrgbClr r="0" g="0" b="0"/>
        </a:fillRef>
        <a:effectRef idx="3">
          <a:scrgbClr r="0" g="0" b="0"/>
        </a:effectRef>
        <a:fontRef idx="minor">
          <a:schemeClr val="lt1"/>
        </a:fontRef>
      </dsp:style>
      <dsp:txBody>
        <a:bodyPr spcFirstLastPara="0" vert="horz" wrap="square" lIns="0" tIns="17145" rIns="0" bIns="0" numCol="1" spcCol="1270" anchor="t" anchorCtr="0">
          <a:noAutofit/>
        </a:bodyPr>
        <a:lstStyle/>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0"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r>
            <a:rPr lang="it-IT" sz="500" b="0" kern="1200" cap="none" dirty="0" smtClean="0">
              <a:solidFill>
                <a:schemeClr val="bg1"/>
              </a:solidFill>
              <a:latin typeface="Arial" panose="020B0604020202020204" pitchFamily="34" charset="0"/>
              <a:cs typeface="Arial" panose="020B0604020202020204" pitchFamily="34" charset="0"/>
            </a:rPr>
            <a:t>«</a:t>
          </a:r>
          <a:r>
            <a:rPr lang="it-IT" sz="1600" b="1" kern="1200" cap="none" dirty="0" smtClean="0">
              <a:solidFill>
                <a:schemeClr val="bg1"/>
              </a:solidFill>
              <a:latin typeface="Arial" panose="020B0604020202020204" pitchFamily="34" charset="0"/>
              <a:cs typeface="Arial" panose="020B0604020202020204" pitchFamily="34" charset="0"/>
            </a:rPr>
            <a:t>Una didattica inclusiva è un modo di insegnare equo e responsabile. La presa incarico» dell’alunno, deve essere realizzata da tutta la comunità educante, evitando processi di delega al solo docente di sostegno  </a:t>
          </a:r>
        </a:p>
        <a:p>
          <a:pPr lvl="0" algn="l" defTabSz="222250">
            <a:lnSpc>
              <a:spcPct val="90000"/>
            </a:lnSpc>
            <a:spcBef>
              <a:spcPct val="0"/>
            </a:spcBef>
            <a:spcAft>
              <a:spcPct val="35000"/>
            </a:spcAft>
          </a:pPr>
          <a:endParaRPr lang="it-IT" sz="16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16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r>
            <a:rPr lang="it-IT" sz="500" b="1" kern="1200" cap="none" dirty="0" smtClean="0">
              <a:solidFill>
                <a:schemeClr val="bg1"/>
              </a:solidFill>
              <a:latin typeface="Arial" panose="020B0604020202020204" pitchFamily="34" charset="0"/>
              <a:cs typeface="Arial" panose="020B0604020202020204" pitchFamily="34" charset="0"/>
            </a:rPr>
            <a:t> </a:t>
          </a: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endParaRPr lang="it-IT" sz="500" b="1" kern="1200" cap="none" dirty="0" smtClean="0">
            <a:solidFill>
              <a:schemeClr val="bg1"/>
            </a:solidFill>
            <a:latin typeface="Arial" panose="020B0604020202020204" pitchFamily="34" charset="0"/>
            <a:cs typeface="Arial" panose="020B0604020202020204" pitchFamily="34" charset="0"/>
          </a:endParaRPr>
        </a:p>
        <a:p>
          <a:pPr lvl="0" algn="l" defTabSz="222250">
            <a:lnSpc>
              <a:spcPct val="90000"/>
            </a:lnSpc>
            <a:spcBef>
              <a:spcPct val="0"/>
            </a:spcBef>
            <a:spcAft>
              <a:spcPct val="35000"/>
            </a:spcAft>
          </a:pPr>
          <a:r>
            <a:rPr lang="it-IT" sz="500" b="1" kern="1200" cap="none" dirty="0" smtClean="0">
              <a:solidFill>
                <a:schemeClr val="bg1"/>
              </a:solidFill>
              <a:latin typeface="Arial" panose="020B0604020202020204" pitchFamily="34" charset="0"/>
              <a:cs typeface="Arial" panose="020B0604020202020204" pitchFamily="34" charset="0"/>
            </a:rPr>
            <a:t> </a:t>
          </a:r>
          <a:endParaRPr lang="it-IT" sz="500" b="1" kern="1200" dirty="0">
            <a:solidFill>
              <a:schemeClr val="bg1"/>
            </a:solidFill>
          </a:endParaRPr>
        </a:p>
      </dsp:txBody>
      <dsp:txXfrm>
        <a:off x="5570801" y="97724"/>
        <a:ext cx="2153143" cy="39197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13BA77-A723-470E-881C-C83D631F5E7E}">
      <dsp:nvSpPr>
        <dsp:cNvPr id="0" name=""/>
        <dsp:cNvSpPr/>
      </dsp:nvSpPr>
      <dsp:spPr>
        <a:xfrm>
          <a:off x="1925086" y="361309"/>
          <a:ext cx="4548250" cy="1421328"/>
        </a:xfrm>
        <a:prstGeom prst="rect">
          <a:avLst/>
        </a:prstGeom>
        <a:solidFill>
          <a:schemeClr val="tx2">
            <a:lumMod val="40000"/>
            <a:lumOff val="60000"/>
            <a:alpha val="40000"/>
          </a:schemeClr>
        </a:solidFill>
        <a:ln w="9525" cap="flat" cmpd="sng" algn="ctr">
          <a:solidFill>
            <a:schemeClr val="tx2"/>
          </a:solidFill>
          <a:prstDash val="solid"/>
        </a:ln>
        <a:effectLst/>
      </dsp:spPr>
      <dsp:style>
        <a:lnRef idx="1">
          <a:scrgbClr r="0" g="0" b="0"/>
        </a:lnRef>
        <a:fillRef idx="1">
          <a:scrgbClr r="0" g="0" b="0"/>
        </a:fillRef>
        <a:effectRef idx="0">
          <a:scrgbClr r="0" g="0" b="0"/>
        </a:effectRef>
        <a:fontRef idx="minor"/>
      </dsp:style>
      <dsp:txBody>
        <a:bodyPr spcFirstLastPara="0" vert="horz" wrap="square" lIns="962713" tIns="72390" rIns="72390" bIns="72390" numCol="1" spcCol="1270" anchor="ctr" anchorCtr="0">
          <a:noAutofit/>
        </a:bodyPr>
        <a:lstStyle/>
        <a:p>
          <a:pPr lvl="0" algn="l" defTabSz="844550">
            <a:lnSpc>
              <a:spcPct val="90000"/>
            </a:lnSpc>
            <a:spcBef>
              <a:spcPct val="0"/>
            </a:spcBef>
            <a:spcAft>
              <a:spcPct val="35000"/>
            </a:spcAft>
          </a:pPr>
          <a:r>
            <a:rPr lang="it-IT" sz="1900" b="0" kern="1200" cap="none" dirty="0" smtClean="0">
              <a:solidFill>
                <a:prstClr val="black"/>
              </a:solidFill>
              <a:latin typeface="Arial" panose="020B0604020202020204" pitchFamily="34" charset="0"/>
              <a:cs typeface="Arial" panose="020B0604020202020204" pitchFamily="34" charset="0"/>
            </a:rPr>
            <a:t>connessione con le innovazioni della legge107/2015 e </a:t>
          </a:r>
          <a:r>
            <a:rPr lang="it-IT" sz="1900" b="0" kern="1200" cap="none" dirty="0" err="1" smtClean="0">
              <a:solidFill>
                <a:prstClr val="black"/>
              </a:solidFill>
              <a:latin typeface="Arial" panose="020B0604020202020204" pitchFamily="34" charset="0"/>
              <a:cs typeface="Arial" panose="020B0604020202020204" pitchFamily="34" charset="0"/>
            </a:rPr>
            <a:t>Dlgs</a:t>
          </a:r>
          <a:r>
            <a:rPr lang="it-IT" sz="1900" b="0" kern="1200" cap="none" dirty="0" smtClean="0">
              <a:solidFill>
                <a:prstClr val="black"/>
              </a:solidFill>
              <a:latin typeface="Arial" panose="020B0604020202020204" pitchFamily="34" charset="0"/>
              <a:cs typeface="Arial" panose="020B0604020202020204" pitchFamily="34" charset="0"/>
            </a:rPr>
            <a:t>. 66/2017.</a:t>
          </a:r>
          <a:endParaRPr lang="it-IT" sz="1900" kern="1200" dirty="0"/>
        </a:p>
      </dsp:txBody>
      <dsp:txXfrm>
        <a:off x="1925086" y="361309"/>
        <a:ext cx="4548250" cy="1421328"/>
      </dsp:txXfrm>
    </dsp:sp>
    <dsp:sp modelId="{91112034-7A43-43EE-99A2-9B083C1423B9}">
      <dsp:nvSpPr>
        <dsp:cNvPr id="0" name=""/>
        <dsp:cNvSpPr/>
      </dsp:nvSpPr>
      <dsp:spPr>
        <a:xfrm>
          <a:off x="1735575" y="156006"/>
          <a:ext cx="994929" cy="1492394"/>
        </a:xfrm>
        <a:prstGeom prst="rect">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81000" r="-81000"/>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8B9578DB-2BEB-4BC7-A1B7-642244ECD4F5}">
      <dsp:nvSpPr>
        <dsp:cNvPr id="0" name=""/>
        <dsp:cNvSpPr/>
      </dsp:nvSpPr>
      <dsp:spPr>
        <a:xfrm>
          <a:off x="1925086" y="2150603"/>
          <a:ext cx="4548250" cy="1421328"/>
        </a:xfrm>
        <a:prstGeom prst="rect">
          <a:avLst/>
        </a:prstGeom>
        <a:solidFill>
          <a:schemeClr val="tx2">
            <a:lumMod val="20000"/>
            <a:lumOff val="80000"/>
            <a:alpha val="40000"/>
          </a:schemeClr>
        </a:solidFill>
        <a:ln w="9525" cap="flat" cmpd="sng" algn="ctr">
          <a:solidFill>
            <a:schemeClr val="tx2"/>
          </a:solidFill>
          <a:prstDash val="solid"/>
        </a:ln>
        <a:effectLst/>
      </dsp:spPr>
      <dsp:style>
        <a:lnRef idx="1">
          <a:scrgbClr r="0" g="0" b="0"/>
        </a:lnRef>
        <a:fillRef idx="1">
          <a:scrgbClr r="0" g="0" b="0"/>
        </a:fillRef>
        <a:effectRef idx="0">
          <a:scrgbClr r="0" g="0" b="0"/>
        </a:effectRef>
        <a:fontRef idx="minor"/>
      </dsp:style>
      <dsp:txBody>
        <a:bodyPr spcFirstLastPara="0" vert="horz" wrap="square" lIns="962713" tIns="72390" rIns="72390" bIns="72390" numCol="1" spcCol="1270" anchor="ctr" anchorCtr="0">
          <a:noAutofit/>
        </a:bodyPr>
        <a:lstStyle/>
        <a:p>
          <a:pPr lvl="0" algn="l" defTabSz="844550">
            <a:lnSpc>
              <a:spcPct val="90000"/>
            </a:lnSpc>
            <a:spcBef>
              <a:spcPct val="0"/>
            </a:spcBef>
            <a:spcAft>
              <a:spcPct val="35000"/>
            </a:spcAft>
          </a:pPr>
          <a:r>
            <a:rPr lang="it-IT" sz="1900" b="0" kern="1200" cap="none" dirty="0" smtClean="0">
              <a:solidFill>
                <a:prstClr val="black"/>
              </a:solidFill>
              <a:latin typeface="Arial" panose="020B0604020202020204" pitchFamily="34" charset="0"/>
              <a:cs typeface="Arial" panose="020B0604020202020204" pitchFamily="34" charset="0"/>
            </a:rPr>
            <a:t>programmazione e razionalizzazione delle iniziative formative sulla base dei bisogni d’ambito.</a:t>
          </a:r>
          <a:endParaRPr lang="it-IT" sz="1900" kern="1200" dirty="0"/>
        </a:p>
      </dsp:txBody>
      <dsp:txXfrm>
        <a:off x="1925086" y="2150603"/>
        <a:ext cx="4548250" cy="1421328"/>
      </dsp:txXfrm>
    </dsp:sp>
    <dsp:sp modelId="{3C80F63A-575E-495B-9CED-79781EDE9EBB}">
      <dsp:nvSpPr>
        <dsp:cNvPr id="0" name=""/>
        <dsp:cNvSpPr/>
      </dsp:nvSpPr>
      <dsp:spPr>
        <a:xfrm>
          <a:off x="1735575" y="1945300"/>
          <a:ext cx="994929" cy="1492394"/>
        </a:xfrm>
        <a:prstGeom prst="rect">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80000" r="-80000"/>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 modelId="{2E38B09B-51F8-4C71-B732-F9BE7D0C09E7}">
      <dsp:nvSpPr>
        <dsp:cNvPr id="0" name=""/>
        <dsp:cNvSpPr/>
      </dsp:nvSpPr>
      <dsp:spPr>
        <a:xfrm>
          <a:off x="1925086" y="3939897"/>
          <a:ext cx="4548250" cy="1421328"/>
        </a:xfrm>
        <a:prstGeom prst="rect">
          <a:avLst/>
        </a:prstGeom>
        <a:solidFill>
          <a:srgbClr val="00B0F0">
            <a:alpha val="40000"/>
          </a:srgbClr>
        </a:solidFill>
        <a:ln w="9525" cap="flat" cmpd="sng" algn="ctr">
          <a:solidFill>
            <a:schemeClr val="tx2"/>
          </a:solidFill>
          <a:prstDash val="solid"/>
        </a:ln>
        <a:effectLst/>
      </dsp:spPr>
      <dsp:style>
        <a:lnRef idx="1">
          <a:scrgbClr r="0" g="0" b="0"/>
        </a:lnRef>
        <a:fillRef idx="1">
          <a:scrgbClr r="0" g="0" b="0"/>
        </a:fillRef>
        <a:effectRef idx="0">
          <a:scrgbClr r="0" g="0" b="0"/>
        </a:effectRef>
        <a:fontRef idx="minor"/>
      </dsp:style>
      <dsp:txBody>
        <a:bodyPr spcFirstLastPara="0" vert="horz" wrap="square" lIns="962713" tIns="72390" rIns="72390" bIns="72390" numCol="1" spcCol="1270" anchor="ctr" anchorCtr="0">
          <a:noAutofit/>
        </a:bodyPr>
        <a:lstStyle/>
        <a:p>
          <a:pPr lvl="0" algn="l" defTabSz="844550">
            <a:lnSpc>
              <a:spcPct val="90000"/>
            </a:lnSpc>
            <a:spcBef>
              <a:spcPct val="0"/>
            </a:spcBef>
            <a:spcAft>
              <a:spcPct val="35000"/>
            </a:spcAft>
          </a:pPr>
          <a:r>
            <a:rPr lang="it-IT" sz="1900" b="0" kern="1200" cap="none" dirty="0" smtClean="0">
              <a:solidFill>
                <a:prstClr val="black"/>
              </a:solidFill>
              <a:latin typeface="Arial" panose="020B0604020202020204" pitchFamily="34" charset="0"/>
              <a:cs typeface="Arial" panose="020B0604020202020204" pitchFamily="34" charset="0"/>
            </a:rPr>
            <a:t>raccordo tra scuole polo formazione e scuole polo per l’inclusione scolastica in particolare nella fase di progettazione delle attività. </a:t>
          </a:r>
          <a:endParaRPr lang="it-IT" sz="1900" kern="1200" dirty="0"/>
        </a:p>
      </dsp:txBody>
      <dsp:txXfrm>
        <a:off x="1925086" y="3939897"/>
        <a:ext cx="4548250" cy="1421328"/>
      </dsp:txXfrm>
    </dsp:sp>
    <dsp:sp modelId="{FE6DD5D1-0E6E-4CBA-A57A-C2C1F6AD4711}">
      <dsp:nvSpPr>
        <dsp:cNvPr id="0" name=""/>
        <dsp:cNvSpPr/>
      </dsp:nvSpPr>
      <dsp:spPr>
        <a:xfrm>
          <a:off x="1735575" y="3734594"/>
          <a:ext cx="994929" cy="1492394"/>
        </a:xfrm>
        <a:prstGeom prst="rect">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l="-49000" r="-49000"/>
          </a:stretch>
        </a:blip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6762D-38C9-4235-AD2F-5359F6549D41}" type="datetimeFigureOut">
              <a:rPr lang="it-IT" smtClean="0"/>
              <a:pPr/>
              <a:t>21/01/2019</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00ECC-995E-4539-8B19-9C0DB0F02550}" type="slidenum">
              <a:rPr lang="it-IT" smtClean="0"/>
              <a:pPr/>
              <a:t>‹N›</a:t>
            </a:fld>
            <a:endParaRPr lang="it-IT"/>
          </a:p>
        </p:txBody>
      </p:sp>
    </p:spTree>
    <p:extLst>
      <p:ext uri="{BB962C8B-B14F-4D97-AF65-F5344CB8AC3E}">
        <p14:creationId xmlns:p14="http://schemas.microsoft.com/office/powerpoint/2010/main" xmlns="" val="3632488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3800ECC-995E-4539-8B19-9C0DB0F02550}" type="slidenum">
              <a:rPr lang="it-IT" smtClean="0"/>
              <a:pPr/>
              <a:t>7</a:t>
            </a:fld>
            <a:endParaRPr lang="it-IT"/>
          </a:p>
        </p:txBody>
      </p:sp>
    </p:spTree>
    <p:extLst>
      <p:ext uri="{BB962C8B-B14F-4D97-AF65-F5344CB8AC3E}">
        <p14:creationId xmlns:p14="http://schemas.microsoft.com/office/powerpoint/2010/main" xmlns="" val="1756574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3800ECC-995E-4539-8B19-9C0DB0F02550}" type="slidenum">
              <a:rPr lang="it-IT" smtClean="0"/>
              <a:pPr/>
              <a:t>10</a:t>
            </a:fld>
            <a:endParaRPr lang="it-IT"/>
          </a:p>
        </p:txBody>
      </p:sp>
    </p:spTree>
    <p:extLst>
      <p:ext uri="{BB962C8B-B14F-4D97-AF65-F5344CB8AC3E}">
        <p14:creationId xmlns:p14="http://schemas.microsoft.com/office/powerpoint/2010/main" xmlns="" val="175657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3800ECC-995E-4539-8B19-9C0DB0F02550}" type="slidenum">
              <a:rPr lang="it-IT" smtClean="0"/>
              <a:pPr/>
              <a:t>12</a:t>
            </a:fld>
            <a:endParaRPr lang="it-IT"/>
          </a:p>
        </p:txBody>
      </p:sp>
    </p:spTree>
    <p:extLst>
      <p:ext uri="{BB962C8B-B14F-4D97-AF65-F5344CB8AC3E}">
        <p14:creationId xmlns:p14="http://schemas.microsoft.com/office/powerpoint/2010/main" xmlns="" val="1981358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34251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289574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108270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654555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296389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105641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2426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48230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350036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168844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F5FD5B7-0F4D-46A2-8F54-157FA2BE7F0F}" type="datetimeFigureOut">
              <a:rPr lang="it-IT" smtClean="0"/>
              <a:pPr/>
              <a:t>21/01/2019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61582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FD5B7-0F4D-46A2-8F54-157FA2BE7F0F}" type="datetimeFigureOut">
              <a:rPr lang="it-IT" smtClean="0"/>
              <a:pPr/>
              <a:t>21/01/2019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2C9496-540B-44DE-A12F-15D939A68ED7}" type="slidenum">
              <a:rPr lang="it-IT" smtClean="0"/>
              <a:pPr/>
              <a:t>‹N›</a:t>
            </a:fld>
            <a:endParaRPr lang="it-IT"/>
          </a:p>
        </p:txBody>
      </p:sp>
    </p:spTree>
    <p:extLst>
      <p:ext uri="{BB962C8B-B14F-4D97-AF65-F5344CB8AC3E}">
        <p14:creationId xmlns:p14="http://schemas.microsoft.com/office/powerpoint/2010/main" xmlns="" val="118302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68821" y="2996952"/>
            <a:ext cx="4811710" cy="2880320"/>
          </a:xfrm>
          <a:prstGeom prst="rect">
            <a:avLst/>
          </a:prstGeom>
        </p:spPr>
      </p:pic>
      <p:sp>
        <p:nvSpPr>
          <p:cNvPr id="3" name="Rettangolo 2"/>
          <p:cNvSpPr/>
          <p:nvPr/>
        </p:nvSpPr>
        <p:spPr>
          <a:xfrm>
            <a:off x="1698924" y="1292567"/>
            <a:ext cx="5391219" cy="1200329"/>
          </a:xfrm>
          <a:prstGeom prst="rect">
            <a:avLst/>
          </a:prstGeom>
          <a:noFill/>
        </p:spPr>
        <p:txBody>
          <a:bodyPr wrap="none" lIns="91440" tIns="45720" rIns="91440" bIns="45720">
            <a:spAutoFit/>
          </a:bodyPr>
          <a:lstStyle/>
          <a:p>
            <a:pPr algn="ctr"/>
            <a:r>
              <a:rPr lang="it-IT" sz="3600" b="1" cap="none" spc="0" dirty="0" smtClean="0">
                <a:ln w="22225">
                  <a:solidFill>
                    <a:schemeClr val="accent2"/>
                  </a:solidFill>
                  <a:prstDash val="solid"/>
                </a:ln>
                <a:solidFill>
                  <a:schemeClr val="tx2"/>
                </a:solidFill>
                <a:effectLst/>
                <a:latin typeface="Arial" panose="020B0604020202020204" pitchFamily="34" charset="0"/>
                <a:cs typeface="Arial" panose="020B0604020202020204" pitchFamily="34" charset="0"/>
              </a:rPr>
              <a:t>Formazione</a:t>
            </a:r>
          </a:p>
          <a:p>
            <a:pPr algn="ctr"/>
            <a:r>
              <a:rPr lang="it-IT" sz="3600" b="1" cap="none" spc="0" dirty="0" smtClean="0">
                <a:ln w="22225">
                  <a:solidFill>
                    <a:schemeClr val="accent2"/>
                  </a:solidFill>
                  <a:prstDash val="solid"/>
                </a:ln>
                <a:solidFill>
                  <a:schemeClr val="tx2"/>
                </a:solidFill>
                <a:effectLst/>
                <a:latin typeface="Arial" panose="020B0604020202020204" pitchFamily="34" charset="0"/>
                <a:cs typeface="Arial" panose="020B0604020202020204" pitchFamily="34" charset="0"/>
              </a:rPr>
              <a:t> sui temi dell’Inclusione</a:t>
            </a:r>
            <a:endParaRPr lang="it-IT" sz="3600" b="1" cap="none" spc="0" dirty="0">
              <a:ln w="22225">
                <a:solidFill>
                  <a:schemeClr val="accent2"/>
                </a:solidFill>
                <a:prstDash val="solid"/>
              </a:ln>
              <a:solidFill>
                <a:schemeClr val="tx2"/>
              </a:solidFill>
              <a:effectLst/>
              <a:latin typeface="Arial" panose="020B0604020202020204" pitchFamily="34" charset="0"/>
              <a:cs typeface="Arial" panose="020B0604020202020204" pitchFamily="34" charset="0"/>
            </a:endParaRPr>
          </a:p>
        </p:txBody>
      </p:sp>
      <p:sp>
        <p:nvSpPr>
          <p:cNvPr id="4" name="Rettangolo 3"/>
          <p:cNvSpPr/>
          <p:nvPr/>
        </p:nvSpPr>
        <p:spPr>
          <a:xfrm>
            <a:off x="513490" y="2412177"/>
            <a:ext cx="8082662" cy="584775"/>
          </a:xfrm>
          <a:prstGeom prst="rect">
            <a:avLst/>
          </a:prstGeom>
          <a:noFill/>
        </p:spPr>
        <p:txBody>
          <a:bodyPr wrap="none" lIns="91440" tIns="45720" rIns="91440" bIns="45720">
            <a:spAutoFit/>
          </a:bodyPr>
          <a:lstStyle/>
          <a:p>
            <a:pPr algn="ctr"/>
            <a:r>
              <a:rPr lang="it-IT" sz="3200" b="1" cap="none" spc="0" dirty="0" smtClean="0">
                <a:ln w="22225">
                  <a:solidFill>
                    <a:schemeClr val="accent2"/>
                  </a:solidFill>
                  <a:prstDash val="solid"/>
                </a:ln>
                <a:solidFill>
                  <a:schemeClr val="tx2"/>
                </a:solidFill>
                <a:effectLst/>
                <a:latin typeface="Arial" panose="020B0604020202020204" pitchFamily="34" charset="0"/>
                <a:cs typeface="Arial" panose="020B0604020202020204" pitchFamily="34" charset="0"/>
              </a:rPr>
              <a:t>Azione di supporto e accompagnamento</a:t>
            </a:r>
            <a:endParaRPr lang="it-IT" sz="3200" b="1" cap="none" spc="0" dirty="0">
              <a:ln w="22225">
                <a:solidFill>
                  <a:schemeClr val="accent2"/>
                </a:solidFill>
                <a:prstDash val="solid"/>
              </a:ln>
              <a:solidFill>
                <a:schemeClr val="tx2"/>
              </a:solidFill>
              <a:effectLst/>
              <a:latin typeface="Arial" panose="020B0604020202020204" pitchFamily="34" charset="0"/>
              <a:cs typeface="Arial" panose="020B0604020202020204" pitchFamily="34" charset="0"/>
            </a:endParaRPr>
          </a:p>
        </p:txBody>
      </p:sp>
      <p:sp>
        <p:nvSpPr>
          <p:cNvPr id="5" name="Rettangolo 10"/>
          <p:cNvSpPr>
            <a:spLocks noChangeArrowheads="1"/>
          </p:cNvSpPr>
          <p:nvPr/>
        </p:nvSpPr>
        <p:spPr bwMode="auto">
          <a:xfrm>
            <a:off x="2268821" y="6146720"/>
            <a:ext cx="4572000"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it-IT" altLang="it-IT" sz="1400" b="1" dirty="0" smtClean="0">
                <a:solidFill>
                  <a:schemeClr val="tx2"/>
                </a:solidFill>
              </a:rPr>
              <a:t>Prof.ssa </a:t>
            </a:r>
            <a:r>
              <a:rPr lang="it-IT" altLang="it-IT" sz="1400" b="1" i="1" dirty="0" smtClean="0">
                <a:solidFill>
                  <a:schemeClr val="tx2"/>
                </a:solidFill>
              </a:rPr>
              <a:t>Maria Landolfo</a:t>
            </a:r>
            <a:endParaRPr lang="it-IT" altLang="it-IT" sz="1400" b="1" i="1" dirty="0">
              <a:solidFill>
                <a:schemeClr val="tx2"/>
              </a:solidFill>
            </a:endParaRPr>
          </a:p>
          <a:p>
            <a:pPr algn="ctr" eaLnBrk="1" hangingPunct="1">
              <a:spcBef>
                <a:spcPct val="0"/>
              </a:spcBef>
              <a:buFontTx/>
              <a:buNone/>
            </a:pPr>
            <a:r>
              <a:rPr lang="it-IT" altLang="it-IT" sz="1400" b="1" dirty="0" smtClean="0">
                <a:solidFill>
                  <a:schemeClr val="tx2"/>
                </a:solidFill>
              </a:rPr>
              <a:t>Referente </a:t>
            </a:r>
            <a:r>
              <a:rPr lang="it-IT" altLang="it-IT" sz="1400" b="1" dirty="0">
                <a:solidFill>
                  <a:schemeClr val="tx2"/>
                </a:solidFill>
              </a:rPr>
              <a:t>regionale </a:t>
            </a:r>
            <a:r>
              <a:rPr lang="it-IT" altLang="it-IT" sz="1400" b="1" dirty="0" smtClean="0">
                <a:solidFill>
                  <a:schemeClr val="tx2"/>
                </a:solidFill>
              </a:rPr>
              <a:t>inclusione</a:t>
            </a:r>
            <a:endParaRPr lang="it-IT" altLang="it-IT" sz="1400" b="1" dirty="0">
              <a:solidFill>
                <a:schemeClr val="tx2"/>
              </a:solidFill>
            </a:endParaRPr>
          </a:p>
          <a:p>
            <a:pPr algn="ctr" eaLnBrk="1" hangingPunct="1">
              <a:spcBef>
                <a:spcPct val="0"/>
              </a:spcBef>
              <a:buFontTx/>
              <a:buNone/>
            </a:pPr>
            <a:r>
              <a:rPr lang="it-IT" altLang="it-IT" sz="1400" b="1" dirty="0">
                <a:solidFill>
                  <a:schemeClr val="tx2"/>
                </a:solidFill>
              </a:rPr>
              <a:t>Ufficio III – USR CAMPANIA</a:t>
            </a:r>
          </a:p>
        </p:txBody>
      </p:sp>
      <p:sp>
        <p:nvSpPr>
          <p:cNvPr id="6" name="Rettangolo 5"/>
          <p:cNvSpPr/>
          <p:nvPr/>
        </p:nvSpPr>
        <p:spPr>
          <a:xfrm>
            <a:off x="2481668" y="273092"/>
            <a:ext cx="3629713" cy="1015663"/>
          </a:xfrm>
          <a:prstGeom prst="rect">
            <a:avLst/>
          </a:prstGeom>
        </p:spPr>
        <p:txBody>
          <a:bodyPr wrap="none">
            <a:spAutoFit/>
          </a:bodyPr>
          <a:lstStyle/>
          <a:p>
            <a:pPr algn="ctr"/>
            <a:r>
              <a:rPr lang="it-IT" sz="2000" b="1" dirty="0" smtClean="0">
                <a:solidFill>
                  <a:schemeClr val="tx2"/>
                </a:solidFill>
                <a:latin typeface="Arial" panose="020B0604020202020204" pitchFamily="34" charset="0"/>
                <a:cs typeface="Arial" panose="020B0604020202020204" pitchFamily="34" charset="0"/>
              </a:rPr>
              <a:t>I.S. TORRENTE DI CASORIA</a:t>
            </a:r>
          </a:p>
          <a:p>
            <a:pPr algn="ctr"/>
            <a:r>
              <a:rPr lang="it-IT" sz="2000" b="1" dirty="0" smtClean="0">
                <a:solidFill>
                  <a:schemeClr val="tx2"/>
                </a:solidFill>
                <a:latin typeface="Arial" panose="020B0604020202020204" pitchFamily="34" charset="0"/>
                <a:cs typeface="Arial" panose="020B0604020202020204" pitchFamily="34" charset="0"/>
              </a:rPr>
              <a:t>CONFERENZA DI SERVIZIO</a:t>
            </a:r>
          </a:p>
          <a:p>
            <a:pPr algn="ctr"/>
            <a:r>
              <a:rPr lang="it-IT" sz="2000" b="1" dirty="0" smtClean="0">
                <a:solidFill>
                  <a:schemeClr val="tx2"/>
                </a:solidFill>
                <a:latin typeface="Arial" panose="020B0604020202020204" pitchFamily="34" charset="0"/>
                <a:cs typeface="Arial" panose="020B0604020202020204" pitchFamily="34" charset="0"/>
              </a:rPr>
              <a:t>21 GENNAIO 2019</a:t>
            </a:r>
            <a:endParaRPr lang="it-IT" sz="20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6159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 name="Rettangolo 1"/>
          <p:cNvSpPr/>
          <p:nvPr/>
        </p:nvSpPr>
        <p:spPr>
          <a:xfrm>
            <a:off x="467544" y="1268760"/>
            <a:ext cx="5256584" cy="5468551"/>
          </a:xfrm>
          <a:prstGeom prst="rect">
            <a:avLst/>
          </a:prstGeom>
          <a:solidFill>
            <a:schemeClr val="bg1"/>
          </a:solidFill>
        </p:spPr>
        <p:txBody>
          <a:bodyPr wrap="square">
            <a:spAutoFit/>
          </a:bodyPr>
          <a:lstStyle/>
          <a:p>
            <a:pPr algn="just"/>
            <a:r>
              <a:rPr lang="it-IT" sz="2000" dirty="0" smtClean="0">
                <a:latin typeface="Arial" panose="020B0604020202020204" pitchFamily="34" charset="0"/>
                <a:cs typeface="Arial" panose="020B0604020202020204" pitchFamily="34" charset="0"/>
              </a:rPr>
              <a:t>Nella programmazione delle attività formative va assicurato, in relazione alla pertinenza dei contenuti culturali, che i bisogni formativi espressi dalle scuole  trovino la giusta considerazione nei piani costruiti a livello territoriale ; </a:t>
            </a:r>
          </a:p>
          <a:p>
            <a:pPr algn="just"/>
            <a:endParaRPr lang="it-IT" sz="2000" dirty="0" smtClean="0">
              <a:latin typeface="Arial" panose="020B0604020202020204" pitchFamily="34" charset="0"/>
              <a:cs typeface="Arial" panose="020B0604020202020204" pitchFamily="34" charset="0"/>
            </a:endParaRPr>
          </a:p>
          <a:p>
            <a:pPr algn="just"/>
            <a:r>
              <a:rPr lang="it-IT" sz="2000" dirty="0" smtClean="0">
                <a:latin typeface="Arial" panose="020B0604020202020204" pitchFamily="34" charset="0"/>
                <a:cs typeface="Arial" panose="020B0604020202020204" pitchFamily="34" charset="0"/>
              </a:rPr>
              <a:t> favorire il ricorso ad attività di ricerca didattica e formazione sul campo incentrate sull’osservazione, la riflessione, il confronto sulle pratiche didattiche e i loro risultati, evitando trattazioni astratte e accademiche;</a:t>
            </a:r>
          </a:p>
          <a:p>
            <a:pPr algn="just"/>
            <a:endParaRPr lang="it-IT" sz="2000" dirty="0" smtClean="0">
              <a:latin typeface="Arial" panose="020B0604020202020204" pitchFamily="34" charset="0"/>
              <a:cs typeface="Arial" panose="020B0604020202020204" pitchFamily="34" charset="0"/>
            </a:endParaRPr>
          </a:p>
          <a:p>
            <a:pPr algn="just"/>
            <a:r>
              <a:rPr lang="it-IT" sz="2000" dirty="0">
                <a:latin typeface="Arial" panose="020B0604020202020204" pitchFamily="34" charset="0"/>
                <a:cs typeface="Arial" panose="020B0604020202020204" pitchFamily="34" charset="0"/>
              </a:rPr>
              <a:t>v</a:t>
            </a:r>
            <a:r>
              <a:rPr lang="it-IT" sz="2000" dirty="0" smtClean="0">
                <a:latin typeface="Arial" panose="020B0604020202020204" pitchFamily="34" charset="0"/>
                <a:cs typeface="Arial" panose="020B0604020202020204" pitchFamily="34" charset="0"/>
              </a:rPr>
              <a:t>alorizzare le scuole e le esperienze di carattere innovativo, promuovendo forme di gemellaggio, scambio di docenti , </a:t>
            </a:r>
            <a:r>
              <a:rPr lang="it-IT" sz="2000" dirty="0" err="1" smtClean="0">
                <a:latin typeface="Arial" panose="020B0604020202020204" pitchFamily="34" charset="0"/>
                <a:cs typeface="Arial" panose="020B0604020202020204" pitchFamily="34" charset="0"/>
              </a:rPr>
              <a:t>visiting</a:t>
            </a:r>
            <a:r>
              <a:rPr lang="it-IT" sz="2000" dirty="0" smtClean="0">
                <a:latin typeface="Arial" panose="020B0604020202020204" pitchFamily="34" charset="0"/>
                <a:cs typeface="Arial" panose="020B0604020202020204" pitchFamily="34" charset="0"/>
              </a:rPr>
              <a:t>.</a:t>
            </a:r>
          </a:p>
          <a:p>
            <a:pPr algn="just"/>
            <a:endParaRPr lang="it-IT" sz="2000" dirty="0"/>
          </a:p>
        </p:txBody>
      </p:sp>
      <p:sp>
        <p:nvSpPr>
          <p:cNvPr id="3" name="Rettangolo 2"/>
          <p:cNvSpPr/>
          <p:nvPr/>
        </p:nvSpPr>
        <p:spPr>
          <a:xfrm>
            <a:off x="539552" y="260648"/>
            <a:ext cx="7925560" cy="707886"/>
          </a:xfrm>
          <a:prstGeom prst="rect">
            <a:avLst/>
          </a:prstGeom>
          <a:ln w="28575">
            <a:solidFill>
              <a:srgbClr val="0070C0"/>
            </a:solidFill>
          </a:ln>
        </p:spPr>
        <p:txBody>
          <a:bodyPr wrap="square">
            <a:spAutoFit/>
          </a:bodyPr>
          <a:lstStyle/>
          <a:p>
            <a:pPr algn="ctr"/>
            <a:r>
              <a:rPr lang="it-IT" sz="2000" b="1" dirty="0" smtClean="0">
                <a:solidFill>
                  <a:schemeClr val="bg1"/>
                </a:solidFill>
                <a:latin typeface="Arial" panose="020B0604020202020204" pitchFamily="34" charset="0"/>
                <a:cs typeface="Arial" panose="020B0604020202020204" pitchFamily="34" charset="0"/>
              </a:rPr>
              <a:t>SUGGERIMENTI OPERATIVI PER LA PROMOZIONE DELLA QUALITA</a:t>
            </a:r>
            <a:r>
              <a:rPr lang="it-IT" sz="2000" b="1" dirty="0" smtClean="0">
                <a:solidFill>
                  <a:schemeClr val="bg1"/>
                </a:solidFill>
                <a:latin typeface="Book Antiqua" panose="02040602050305030304" pitchFamily="18" charset="0"/>
              </a:rPr>
              <a:t>’</a:t>
            </a:r>
            <a:endParaRPr lang="it-IT" sz="2000" b="1" dirty="0">
              <a:solidFill>
                <a:schemeClr val="bg1"/>
              </a:solidFill>
              <a:latin typeface="Book Antiqua" panose="02040602050305030304" pitchFamily="18" charset="0"/>
            </a:endParaRPr>
          </a:p>
        </p:txBody>
      </p:sp>
      <p:pic>
        <p:nvPicPr>
          <p:cNvPr id="1026" name="Picture 2" descr="C:\Users\Maria\Desktop\download.jpg"/>
          <p:cNvPicPr>
            <a:picLocks noChangeAspect="1" noChangeArrowheads="1"/>
          </p:cNvPicPr>
          <p:nvPr/>
        </p:nvPicPr>
        <p:blipFill>
          <a:blip r:embed="rId3" cstate="print"/>
          <a:srcRect/>
          <a:stretch>
            <a:fillRect/>
          </a:stretch>
        </p:blipFill>
        <p:spPr bwMode="auto">
          <a:xfrm>
            <a:off x="6012160" y="1700808"/>
            <a:ext cx="2664296" cy="2520280"/>
          </a:xfrm>
          <a:prstGeom prst="rect">
            <a:avLst/>
          </a:prstGeom>
          <a:noFill/>
        </p:spPr>
      </p:pic>
    </p:spTree>
    <p:extLst>
      <p:ext uri="{BB962C8B-B14F-4D97-AF65-F5344CB8AC3E}">
        <p14:creationId xmlns:p14="http://schemas.microsoft.com/office/powerpoint/2010/main" xmlns="" val="2722883114"/>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32040" y="1268760"/>
            <a:ext cx="3761557" cy="5256584"/>
          </a:xfrm>
          <a:ln w="57150">
            <a:solidFill>
              <a:schemeClr val="tx2"/>
            </a:solidFill>
          </a:ln>
        </p:spPr>
        <p:txBody>
          <a:bodyPr>
            <a:normAutofit fontScale="90000"/>
          </a:bodyPr>
          <a:lstStyle/>
          <a:p>
            <a:r>
              <a:rPr lang="it-IT" sz="1800" b="0" cap="none" dirty="0">
                <a:solidFill>
                  <a:srgbClr val="000000"/>
                </a:solidFill>
                <a:latin typeface="Trebuchet MS" panose="020B0603020202020204" pitchFamily="34" charset="0"/>
              </a:rPr>
              <a:t/>
            </a:r>
            <a:br>
              <a:rPr lang="it-IT" sz="1800" b="0" cap="none" dirty="0">
                <a:solidFill>
                  <a:srgbClr val="000000"/>
                </a:solidFill>
                <a:latin typeface="Trebuchet MS" panose="020B0603020202020204" pitchFamily="34" charset="0"/>
              </a:rPr>
            </a:br>
            <a:r>
              <a:rPr lang="it-IT" sz="1800" b="0" cap="none" dirty="0" smtClean="0">
                <a:solidFill>
                  <a:srgbClr val="000000"/>
                </a:solidFill>
                <a:latin typeface="Trebuchet MS" panose="020B0603020202020204" pitchFamily="34" charset="0"/>
              </a:rPr>
              <a:t>Si prevede </a:t>
            </a:r>
            <a:r>
              <a:rPr lang="it-IT" sz="1800" b="0" cap="none" dirty="0" smtClean="0">
                <a:solidFill>
                  <a:srgbClr val="000000"/>
                </a:solidFill>
                <a:latin typeface="Arial" panose="020B0604020202020204" pitchFamily="34" charset="0"/>
                <a:cs typeface="Arial" panose="020B0604020202020204" pitchFamily="34" charset="0"/>
              </a:rPr>
              <a:t>prioritariamente il coinvolgimento di:</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t>
            </a:r>
            <a:r>
              <a:rPr lang="it-IT" sz="1800" cap="none" dirty="0" smtClean="0">
                <a:solidFill>
                  <a:srgbClr val="000000"/>
                </a:solidFill>
                <a:latin typeface="Arial" panose="020B0604020202020204" pitchFamily="34" charset="0"/>
                <a:cs typeface="Arial" panose="020B0604020202020204" pitchFamily="34" charset="0"/>
              </a:rPr>
              <a:t>esperti</a:t>
            </a:r>
            <a:r>
              <a:rPr lang="it-IT" sz="1800" b="0" cap="none" dirty="0" smtClean="0">
                <a:solidFill>
                  <a:srgbClr val="000000"/>
                </a:solidFill>
                <a:latin typeface="Arial" panose="020B0604020202020204" pitchFamily="34" charset="0"/>
                <a:cs typeface="Arial" panose="020B0604020202020204" pitchFamily="34" charset="0"/>
              </a:rPr>
              <a:t>, </a:t>
            </a:r>
            <a:r>
              <a:rPr lang="it-IT" sz="1800" cap="none" dirty="0" smtClean="0">
                <a:solidFill>
                  <a:srgbClr val="000000"/>
                </a:solidFill>
                <a:latin typeface="Arial" panose="020B0604020202020204" pitchFamily="34" charset="0"/>
                <a:cs typeface="Arial" panose="020B0604020202020204" pitchFamily="34" charset="0"/>
              </a:rPr>
              <a:t>formatori</a:t>
            </a:r>
            <a:r>
              <a:rPr lang="it-IT" sz="1800" b="0" cap="none" dirty="0" smtClean="0">
                <a:solidFill>
                  <a:srgbClr val="000000"/>
                </a:solidFill>
                <a:latin typeface="Arial" panose="020B0604020202020204" pitchFamily="34" charset="0"/>
                <a:cs typeface="Arial" panose="020B0604020202020204" pitchFamily="34" charset="0"/>
              </a:rPr>
              <a:t> e </a:t>
            </a:r>
            <a:r>
              <a:rPr lang="it-IT" sz="1800" cap="none" dirty="0" smtClean="0">
                <a:solidFill>
                  <a:srgbClr val="000000"/>
                </a:solidFill>
                <a:latin typeface="Arial" panose="020B0604020202020204" pitchFamily="34" charset="0"/>
                <a:cs typeface="Arial" panose="020B0604020202020204" pitchFamily="34" charset="0"/>
              </a:rPr>
              <a:t>tutor</a:t>
            </a:r>
            <a:r>
              <a:rPr lang="it-IT" sz="1800" b="0" cap="none" dirty="0" smtClean="0">
                <a:solidFill>
                  <a:srgbClr val="000000"/>
                </a:solidFill>
                <a:latin typeface="Arial" panose="020B0604020202020204" pitchFamily="34" charset="0"/>
                <a:cs typeface="Arial" panose="020B0604020202020204" pitchFamily="34" charset="0"/>
              </a:rPr>
              <a:t> provenienti da </a:t>
            </a:r>
            <a:r>
              <a:rPr lang="it-IT" sz="1800" cap="none" dirty="0" smtClean="0">
                <a:solidFill>
                  <a:srgbClr val="000000"/>
                </a:solidFill>
                <a:latin typeface="Arial" panose="020B0604020202020204" pitchFamily="34" charset="0"/>
                <a:cs typeface="Arial" panose="020B0604020202020204" pitchFamily="34" charset="0"/>
              </a:rPr>
              <a:t>strutture universitarie</a:t>
            </a:r>
            <a:r>
              <a:rPr lang="it-IT" sz="1800" b="0" cap="none" dirty="0" smtClean="0">
                <a:solidFill>
                  <a:srgbClr val="000000"/>
                </a:solidFill>
                <a:latin typeface="Arial" panose="020B0604020202020204" pitchFamily="34" charset="0"/>
                <a:cs typeface="Arial" panose="020B0604020202020204" pitchFamily="34" charset="0"/>
              </a:rPr>
              <a:t>, da </a:t>
            </a:r>
            <a:r>
              <a:rPr lang="it-IT" sz="1800" cap="none" dirty="0" smtClean="0">
                <a:solidFill>
                  <a:srgbClr val="000000"/>
                </a:solidFill>
                <a:latin typeface="Arial" panose="020B0604020202020204" pitchFamily="34" charset="0"/>
                <a:cs typeface="Arial" panose="020B0604020202020204" pitchFamily="34" charset="0"/>
              </a:rPr>
              <a:t>associazioni</a:t>
            </a:r>
            <a:r>
              <a:rPr lang="it-IT" sz="1800" b="0" cap="none" dirty="0" smtClean="0">
                <a:solidFill>
                  <a:srgbClr val="000000"/>
                </a:solidFill>
                <a:latin typeface="Arial" panose="020B0604020202020204" pitchFamily="34" charset="0"/>
                <a:cs typeface="Arial" panose="020B0604020202020204" pitchFamily="34" charset="0"/>
              </a:rPr>
              <a:t> ed </a:t>
            </a:r>
            <a:r>
              <a:rPr lang="it-IT" sz="1800" cap="none" dirty="0" smtClean="0">
                <a:solidFill>
                  <a:srgbClr val="000000"/>
                </a:solidFill>
                <a:latin typeface="Arial" panose="020B0604020202020204" pitchFamily="34" charset="0"/>
                <a:cs typeface="Arial" panose="020B0604020202020204" pitchFamily="34" charset="0"/>
              </a:rPr>
              <a:t>enti riconosciuti;</a:t>
            </a:r>
            <a:r>
              <a:rPr lang="it-IT" sz="1800" b="0" cap="none" dirty="0">
                <a:solidFill>
                  <a:srgbClr val="000000"/>
                </a:solidFill>
                <a:latin typeface="Arial" panose="020B0604020202020204" pitchFamily="34" charset="0"/>
                <a:cs typeface="Arial" panose="020B0604020202020204" pitchFamily="34" charset="0"/>
              </a:rPr>
              <a:t/>
            </a:r>
            <a:br>
              <a:rPr lang="it-IT" sz="1800" b="0" cap="none" dirty="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t>
            </a:r>
            <a:r>
              <a:rPr lang="it-IT" sz="1800" cap="none" dirty="0" smtClean="0">
                <a:solidFill>
                  <a:srgbClr val="000000"/>
                </a:solidFill>
                <a:latin typeface="Arial" panose="020B0604020202020204" pitchFamily="34" charset="0"/>
                <a:cs typeface="Arial" panose="020B0604020202020204" pitchFamily="34" charset="0"/>
              </a:rPr>
              <a:t>formatori</a:t>
            </a:r>
            <a:r>
              <a:rPr lang="it-IT" sz="1800" b="0" cap="none" dirty="0" smtClean="0">
                <a:solidFill>
                  <a:srgbClr val="000000"/>
                </a:solidFill>
                <a:latin typeface="Arial" panose="020B0604020202020204" pitchFamily="34" charset="0"/>
                <a:cs typeface="Arial" panose="020B0604020202020204" pitchFamily="34" charset="0"/>
              </a:rPr>
              <a:t> ed </a:t>
            </a:r>
            <a:r>
              <a:rPr lang="it-IT" sz="1800" cap="none" dirty="0" smtClean="0">
                <a:solidFill>
                  <a:srgbClr val="000000"/>
                </a:solidFill>
                <a:latin typeface="Arial" panose="020B0604020202020204" pitchFamily="34" charset="0"/>
                <a:cs typeface="Arial" panose="020B0604020202020204" pitchFamily="34" charset="0"/>
              </a:rPr>
              <a:t>esperti</a:t>
            </a:r>
            <a:r>
              <a:rPr lang="it-IT" sz="1800" b="0" cap="none" dirty="0" smtClean="0">
                <a:solidFill>
                  <a:srgbClr val="000000"/>
                </a:solidFill>
                <a:latin typeface="Arial" panose="020B0604020202020204" pitchFamily="34" charset="0"/>
                <a:cs typeface="Arial" panose="020B0604020202020204" pitchFamily="34" charset="0"/>
              </a:rPr>
              <a:t> delle </a:t>
            </a:r>
            <a:r>
              <a:rPr lang="it-IT" sz="1800" cap="none" dirty="0" smtClean="0">
                <a:solidFill>
                  <a:srgbClr val="000000"/>
                </a:solidFill>
                <a:latin typeface="Arial" panose="020B0604020202020204" pitchFamily="34" charset="0"/>
                <a:cs typeface="Arial" panose="020B0604020202020204" pitchFamily="34" charset="0"/>
              </a:rPr>
              <a:t>associazioni delle persone con disabilità </a:t>
            </a:r>
            <a:r>
              <a:rPr lang="it-IT" sz="1800" b="0" cap="none" dirty="0" smtClean="0">
                <a:solidFill>
                  <a:srgbClr val="000000"/>
                </a:solidFill>
                <a:latin typeface="Arial" panose="020B0604020202020204" pitchFamily="34" charset="0"/>
                <a:cs typeface="Arial" panose="020B0604020202020204" pitchFamily="34" charset="0"/>
              </a:rPr>
              <a:t>e dei </a:t>
            </a:r>
            <a:r>
              <a:rPr lang="it-IT" sz="1800" cap="none" dirty="0" smtClean="0">
                <a:solidFill>
                  <a:srgbClr val="000000"/>
                </a:solidFill>
                <a:latin typeface="Arial" panose="020B0604020202020204" pitchFamily="34" charset="0"/>
                <a:cs typeface="Arial" panose="020B0604020202020204" pitchFamily="34" charset="0"/>
              </a:rPr>
              <a:t>loro familiari</a:t>
            </a:r>
            <a:r>
              <a:rPr lang="it-IT" sz="1800" b="0" cap="none" dirty="0" smtClean="0">
                <a:solidFill>
                  <a:srgbClr val="000000"/>
                </a:solidFill>
                <a:latin typeface="Arial" panose="020B0604020202020204" pitchFamily="34" charset="0"/>
                <a:cs typeface="Arial" panose="020B0604020202020204" pitchFamily="34" charset="0"/>
              </a:rPr>
              <a:t>, su temi attinenti la loro funzione;</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t>
            </a:r>
            <a:r>
              <a:rPr lang="it-IT" sz="1800" cap="none" dirty="0" smtClean="0">
                <a:solidFill>
                  <a:srgbClr val="000000"/>
                </a:solidFill>
                <a:latin typeface="Arial" panose="020B0604020202020204" pitchFamily="34" charset="0"/>
                <a:cs typeface="Arial" panose="020B0604020202020204" pitchFamily="34" charset="0"/>
              </a:rPr>
              <a:t>singoli esperti </a:t>
            </a:r>
            <a:r>
              <a:rPr lang="it-IT" sz="1800" b="0" cap="none" dirty="0" smtClean="0">
                <a:solidFill>
                  <a:srgbClr val="000000"/>
                </a:solidFill>
                <a:latin typeface="Arial" panose="020B0604020202020204" pitchFamily="34" charset="0"/>
                <a:cs typeface="Arial" panose="020B0604020202020204" pitchFamily="34" charset="0"/>
              </a:rPr>
              <a:t>e/o </a:t>
            </a:r>
            <a:r>
              <a:rPr lang="it-IT" sz="1800" cap="none" dirty="0" smtClean="0">
                <a:solidFill>
                  <a:srgbClr val="000000"/>
                </a:solidFill>
                <a:latin typeface="Arial" panose="020B0604020202020204" pitchFamily="34" charset="0"/>
                <a:cs typeface="Arial" panose="020B0604020202020204" pitchFamily="34" charset="0"/>
              </a:rPr>
              <a:t>formatori,</a:t>
            </a:r>
            <a:r>
              <a:rPr lang="it-IT" sz="1800" b="0" cap="none" dirty="0" smtClean="0">
                <a:solidFill>
                  <a:srgbClr val="000000"/>
                </a:solidFill>
                <a:latin typeface="Arial" panose="020B0604020202020204" pitchFamily="34" charset="0"/>
                <a:cs typeface="Arial" panose="020B0604020202020204" pitchFamily="34" charset="0"/>
              </a:rPr>
              <a:t> ecc.,</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
            </a:r>
            <a:br>
              <a:rPr lang="it-IT" sz="1800" b="0" cap="none" dirty="0" smtClean="0">
                <a:solidFill>
                  <a:srgbClr val="000000"/>
                </a:solidFill>
                <a:latin typeface="Arial" panose="020B0604020202020204" pitchFamily="34" charset="0"/>
                <a:cs typeface="Arial" panose="020B0604020202020204" pitchFamily="34" charset="0"/>
              </a:rPr>
            </a:br>
            <a:r>
              <a:rPr lang="it-IT" sz="1800" b="0" cap="none" dirty="0" smtClean="0">
                <a:solidFill>
                  <a:srgbClr val="000000"/>
                </a:solidFill>
                <a:latin typeface="Arial" panose="020B0604020202020204" pitchFamily="34" charset="0"/>
                <a:cs typeface="Arial" panose="020B0604020202020204" pitchFamily="34" charset="0"/>
              </a:rPr>
              <a:t>La funzione di Direttore del corso è  affidata al </a:t>
            </a:r>
            <a:r>
              <a:rPr lang="it-IT" sz="1800" u="sng" cap="none" dirty="0" smtClean="0">
                <a:solidFill>
                  <a:srgbClr val="000000"/>
                </a:solidFill>
                <a:latin typeface="Arial" panose="020B0604020202020204" pitchFamily="34" charset="0"/>
                <a:cs typeface="Arial" panose="020B0604020202020204" pitchFamily="34" charset="0"/>
              </a:rPr>
              <a:t>Dirigente scolastico la cui scuola risulta titolare del finanziamento.</a:t>
            </a:r>
            <a:endParaRPr lang="it-IT" sz="1800" u="sng" cap="none" dirty="0">
              <a:latin typeface="Arial" panose="020B0604020202020204" pitchFamily="34" charset="0"/>
              <a:cs typeface="Arial" panose="020B0604020202020204" pitchFamily="34" charset="0"/>
            </a:endParaRPr>
          </a:p>
        </p:txBody>
      </p:sp>
      <p:sp>
        <p:nvSpPr>
          <p:cNvPr id="4" name="Rettangolo 3"/>
          <p:cNvSpPr/>
          <p:nvPr/>
        </p:nvSpPr>
        <p:spPr>
          <a:xfrm>
            <a:off x="971600" y="329461"/>
            <a:ext cx="7523113" cy="400110"/>
          </a:xfrm>
          <a:prstGeom prst="rect">
            <a:avLst/>
          </a:prstGeom>
          <a:ln>
            <a:solidFill>
              <a:schemeClr val="tx2"/>
            </a:solidFill>
          </a:ln>
        </p:spPr>
        <p:txBody>
          <a:bodyPr wrap="square">
            <a:spAutoFit/>
          </a:bodyPr>
          <a:lstStyle/>
          <a:p>
            <a:r>
              <a:rPr lang="it-IT" sz="2000" b="1" dirty="0" smtClean="0">
                <a:solidFill>
                  <a:schemeClr val="tx2"/>
                </a:solidFill>
                <a:latin typeface="Book Antiqua" panose="02040602050305030304" pitchFamily="18" charset="0"/>
              </a:rPr>
              <a:t>SOGGETTI EROGATORI DELLA FORMAZIONE</a:t>
            </a:r>
            <a:endParaRPr lang="it-IT" sz="2000" b="1" dirty="0">
              <a:solidFill>
                <a:schemeClr val="tx2"/>
              </a:solidFill>
              <a:latin typeface="Book Antiqua" panose="02040602050305030304" pitchFamily="18" charset="0"/>
            </a:endParaRPr>
          </a:p>
        </p:txBody>
      </p:sp>
      <p:pic>
        <p:nvPicPr>
          <p:cNvPr id="2050" name="Picture 2" descr="D:\Users\mi06456\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8" y="2486540"/>
            <a:ext cx="3600400" cy="3102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284748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932040" y="1196752"/>
            <a:ext cx="3761557" cy="5256584"/>
          </a:xfrm>
          <a:ln w="57150">
            <a:solidFill>
              <a:schemeClr val="tx2"/>
            </a:solidFill>
          </a:ln>
        </p:spPr>
        <p:txBody>
          <a:bodyPr>
            <a:normAutofit fontScale="90000"/>
          </a:bodyPr>
          <a:lstStyle/>
          <a:p>
            <a:pPr lvl="0" algn="just">
              <a:spcBef>
                <a:spcPts val="0"/>
              </a:spcBef>
            </a:pPr>
            <a:r>
              <a:rPr lang="it-IT" sz="1800" b="0" cap="none" dirty="0">
                <a:solidFill>
                  <a:srgbClr val="000000"/>
                </a:solidFill>
                <a:latin typeface="Trebuchet MS" panose="020B0603020202020204" pitchFamily="34" charset="0"/>
              </a:rPr>
              <a:t/>
            </a:r>
            <a:br>
              <a:rPr lang="it-IT" sz="1800" b="0" cap="none" dirty="0">
                <a:solidFill>
                  <a:srgbClr val="000000"/>
                </a:solidFill>
                <a:latin typeface="Trebuchet MS" panose="020B0603020202020204" pitchFamily="34" charset="0"/>
              </a:rPr>
            </a:br>
            <a:r>
              <a:rPr lang="it-IT" sz="1800" cap="none" dirty="0" smtClean="0">
                <a:solidFill>
                  <a:srgbClr val="000000"/>
                </a:solidFill>
                <a:latin typeface="Arial" panose="020B0604020202020204" pitchFamily="34" charset="0"/>
                <a:cs typeface="Arial" panose="020B0604020202020204" pitchFamily="34" charset="0"/>
              </a:rPr>
              <a:t>La  Nuova  Programmazione  delle attività formative prenderà avvio dalla rilevazione del monitoraggio  delle attività svolte,  non solo dalle scuole polo ma dalle singole scuole </a:t>
            </a:r>
            <a:r>
              <a:rPr lang="it-IT" sz="1800" cap="none" dirty="0">
                <a:solidFill>
                  <a:prstClr val="black"/>
                </a:solidFill>
                <a:latin typeface="Arial" panose="020B0604020202020204" pitchFamily="34" charset="0"/>
                <a:ea typeface="+mn-ea"/>
                <a:cs typeface="Arial" panose="020B0604020202020204" pitchFamily="34" charset="0"/>
              </a:rPr>
              <a:t>con risorse diverse o svolte in autonomia da ogni docente </a:t>
            </a:r>
            <a:r>
              <a:rPr lang="it-IT" sz="1800" cap="none" dirty="0" smtClean="0">
                <a:solidFill>
                  <a:prstClr val="black"/>
                </a:solidFill>
                <a:latin typeface="Arial" panose="020B0604020202020204" pitchFamily="34" charset="0"/>
                <a:ea typeface="+mn-ea"/>
                <a:cs typeface="Arial" panose="020B0604020202020204" pitchFamily="34" charset="0"/>
              </a:rPr>
              <a:t>utilizzando il </a:t>
            </a:r>
            <a:r>
              <a:rPr lang="it-IT" sz="1800" cap="none" dirty="0">
                <a:solidFill>
                  <a:prstClr val="black"/>
                </a:solidFill>
                <a:latin typeface="Arial" panose="020B0604020202020204" pitchFamily="34" charset="0"/>
                <a:ea typeface="+mn-ea"/>
                <a:cs typeface="Arial" panose="020B0604020202020204" pitchFamily="34" charset="0"/>
              </a:rPr>
              <a:t>bonus</a:t>
            </a:r>
            <a:br>
              <a:rPr lang="it-IT" sz="1800" cap="none" dirty="0">
                <a:solidFill>
                  <a:prstClr val="black"/>
                </a:solidFill>
                <a:latin typeface="Arial" panose="020B0604020202020204" pitchFamily="34" charset="0"/>
                <a:ea typeface="+mn-ea"/>
                <a:cs typeface="Arial" panose="020B0604020202020204" pitchFamily="34" charset="0"/>
              </a:rPr>
            </a:br>
            <a:r>
              <a:rPr lang="it-IT" sz="1800" cap="none" dirty="0" smtClean="0">
                <a:solidFill>
                  <a:srgbClr val="000000"/>
                </a:solidFill>
                <a:latin typeface="Arial" panose="020B0604020202020204" pitchFamily="34" charset="0"/>
                <a:cs typeface="Arial" panose="020B0604020202020204" pitchFamily="34" charset="0"/>
              </a:rPr>
              <a:t>all’interno di ogni ambito territoriale</a:t>
            </a:r>
            <a:r>
              <a:rPr lang="it-IT" sz="1800" cap="none" dirty="0" smtClean="0">
                <a:solidFill>
                  <a:srgbClr val="000000"/>
                </a:solidFill>
                <a:latin typeface="Arial" panose="020B0604020202020204" pitchFamily="34" charset="0"/>
                <a:cs typeface="Arial" panose="020B0604020202020204" pitchFamily="34" charset="0"/>
              </a:rPr>
              <a:t>.</a:t>
            </a:r>
            <a:br>
              <a:rPr lang="it-IT" sz="1800" cap="none" dirty="0" smtClean="0">
                <a:solidFill>
                  <a:srgbClr val="000000"/>
                </a:solidFill>
                <a:latin typeface="Arial" panose="020B0604020202020204" pitchFamily="34" charset="0"/>
                <a:cs typeface="Arial" panose="020B0604020202020204" pitchFamily="34" charset="0"/>
              </a:rPr>
            </a:br>
            <a:r>
              <a:rPr lang="it-IT" sz="1800" cap="none" dirty="0" smtClean="0">
                <a:solidFill>
                  <a:srgbClr val="000000"/>
                </a:solidFill>
                <a:latin typeface="Arial" panose="020B0604020202020204" pitchFamily="34" charset="0"/>
                <a:cs typeface="Arial" panose="020B0604020202020204" pitchFamily="34" charset="0"/>
              </a:rPr>
              <a:t> </a:t>
            </a:r>
            <a:r>
              <a:rPr lang="it-IT" sz="1800" cap="none" dirty="0" smtClean="0">
                <a:solidFill>
                  <a:srgbClr val="000000"/>
                </a:solidFill>
                <a:latin typeface="Arial" panose="020B0604020202020204" pitchFamily="34" charset="0"/>
                <a:cs typeface="Arial" panose="020B0604020202020204" pitchFamily="34" charset="0"/>
              </a:rPr>
              <a:t>Ciò al fine di rispondere alle esigenze di formazioni dei singoli docenti da inserire nel quadro di sviluppo e miglioramento propri di ogni scuola (con riferimento a PTOF, </a:t>
            </a:r>
            <a:r>
              <a:rPr lang="it-IT" sz="1800" cap="none" dirty="0" err="1" smtClean="0">
                <a:solidFill>
                  <a:srgbClr val="000000"/>
                </a:solidFill>
                <a:latin typeface="Arial" panose="020B0604020202020204" pitchFamily="34" charset="0"/>
                <a:cs typeface="Arial" panose="020B0604020202020204" pitchFamily="34" charset="0"/>
              </a:rPr>
              <a:t>Rav</a:t>
            </a:r>
            <a:r>
              <a:rPr lang="it-IT" sz="1800" cap="none" dirty="0" smtClean="0">
                <a:solidFill>
                  <a:srgbClr val="000000"/>
                </a:solidFill>
                <a:latin typeface="Arial" panose="020B0604020202020204" pitchFamily="34" charset="0"/>
                <a:cs typeface="Arial" panose="020B0604020202020204" pitchFamily="34" charset="0"/>
              </a:rPr>
              <a:t>, e </a:t>
            </a:r>
            <a:r>
              <a:rPr lang="it-IT" sz="1800" cap="none" dirty="0" err="1" smtClean="0">
                <a:solidFill>
                  <a:srgbClr val="000000"/>
                </a:solidFill>
                <a:latin typeface="Arial" panose="020B0604020202020204" pitchFamily="34" charset="0"/>
                <a:cs typeface="Arial" panose="020B0604020202020204" pitchFamily="34" charset="0"/>
              </a:rPr>
              <a:t>PdM</a:t>
            </a:r>
            <a:r>
              <a:rPr lang="it-IT" sz="1800" cap="none" dirty="0" smtClean="0">
                <a:solidFill>
                  <a:srgbClr val="000000"/>
                </a:solidFill>
                <a:latin typeface="Arial" panose="020B0604020202020204" pitchFamily="34" charset="0"/>
                <a:cs typeface="Arial" panose="020B0604020202020204" pitchFamily="34" charset="0"/>
              </a:rPr>
              <a:t>), evitando di ridurre i percorsi formativi a meri corsi di aggiornamento, di carattere prevalentemente trasmissivo</a:t>
            </a:r>
            <a:r>
              <a:rPr lang="it-IT" sz="1800" b="0" cap="none" dirty="0" smtClean="0">
                <a:solidFill>
                  <a:srgbClr val="000000"/>
                </a:solidFill>
                <a:latin typeface="Arial" panose="020B0604020202020204" pitchFamily="34" charset="0"/>
                <a:cs typeface="Arial" panose="020B0604020202020204" pitchFamily="34" charset="0"/>
              </a:rPr>
              <a:t>.</a:t>
            </a:r>
            <a:endParaRPr lang="it-IT" sz="1800" u="sng" cap="none" dirty="0">
              <a:latin typeface="Arial" panose="020B0604020202020204" pitchFamily="34" charset="0"/>
              <a:cs typeface="Arial" panose="020B0604020202020204" pitchFamily="34" charset="0"/>
            </a:endParaRPr>
          </a:p>
        </p:txBody>
      </p:sp>
      <p:sp>
        <p:nvSpPr>
          <p:cNvPr id="4" name="Rettangolo 3"/>
          <p:cNvSpPr/>
          <p:nvPr/>
        </p:nvSpPr>
        <p:spPr>
          <a:xfrm>
            <a:off x="971600" y="329461"/>
            <a:ext cx="7523113" cy="400110"/>
          </a:xfrm>
          <a:prstGeom prst="rect">
            <a:avLst/>
          </a:prstGeom>
          <a:ln>
            <a:solidFill>
              <a:schemeClr val="tx2"/>
            </a:solidFill>
          </a:ln>
        </p:spPr>
        <p:txBody>
          <a:bodyPr wrap="square">
            <a:spAutoFit/>
          </a:bodyPr>
          <a:lstStyle/>
          <a:p>
            <a:pPr algn="ctr"/>
            <a:r>
              <a:rPr lang="it-IT" sz="2000" b="1" dirty="0" smtClean="0">
                <a:solidFill>
                  <a:schemeClr val="tx2"/>
                </a:solidFill>
                <a:latin typeface="Book Antiqua" panose="02040602050305030304" pitchFamily="18" charset="0"/>
              </a:rPr>
              <a:t>MONITORAGGIO PER LA NUOVA PROGRAMMAZIONE</a:t>
            </a:r>
            <a:endParaRPr lang="it-IT" sz="2000" b="1" dirty="0">
              <a:solidFill>
                <a:schemeClr val="tx2"/>
              </a:solidFill>
              <a:latin typeface="Book Antiqua" panose="02040602050305030304" pitchFamily="18" charset="0"/>
            </a:endParaRPr>
          </a:p>
        </p:txBody>
      </p:sp>
      <p:pic>
        <p:nvPicPr>
          <p:cNvPr id="3074" name="Picture 2" descr="D:\Users\mi06456\Desktop\download.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560" y="1700807"/>
            <a:ext cx="3600400" cy="36004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xmlns="" val="4029505440"/>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1844824"/>
            <a:ext cx="7772400" cy="3924151"/>
          </a:xfrm>
          <a:ln>
            <a:solidFill>
              <a:schemeClr val="tx1"/>
            </a:solidFill>
          </a:ln>
        </p:spPr>
        <p:txBody>
          <a:bodyPr>
            <a:normAutofit/>
          </a:bodyPr>
          <a:lstStyle/>
          <a:p>
            <a:r>
              <a:rPr lang="it-IT" sz="2000" b="0" cap="none" dirty="0" smtClean="0">
                <a:latin typeface="Arial" panose="020B0604020202020204" pitchFamily="34" charset="0"/>
                <a:cs typeface="Arial" panose="020B0604020202020204" pitchFamily="34" charset="0"/>
              </a:rPr>
              <a:t>Alla Campania sono stati assegnati in totale, in riferimento alla percentuale del numero docenti in servizio,  </a:t>
            </a:r>
            <a:r>
              <a:rPr lang="it-IT" sz="2000" cap="none" dirty="0" smtClean="0">
                <a:latin typeface="Arial" panose="020B0604020202020204" pitchFamily="34" charset="0"/>
                <a:cs typeface="Arial" panose="020B0604020202020204" pitchFamily="34" charset="0"/>
              </a:rPr>
              <a:t>euro 162.664,00 </a:t>
            </a:r>
            <a:r>
              <a:rPr lang="it-IT" sz="2000" b="0" cap="none" dirty="0" smtClean="0">
                <a:latin typeface="Arial" panose="020B0604020202020204" pitchFamily="34" charset="0"/>
                <a:cs typeface="Arial" panose="020B0604020202020204" pitchFamily="34" charset="0"/>
              </a:rPr>
              <a:t>di cui per quota regionale  euro </a:t>
            </a:r>
            <a:r>
              <a:rPr lang="it-IT" sz="2000" cap="none" dirty="0" smtClean="0">
                <a:latin typeface="Arial" panose="020B0604020202020204" pitchFamily="34" charset="0"/>
                <a:cs typeface="Arial" panose="020B0604020202020204" pitchFamily="34" charset="0"/>
              </a:rPr>
              <a:t>4.881,00</a:t>
            </a:r>
            <a:r>
              <a:rPr lang="it-IT" sz="2000" b="0" cap="none" dirty="0" smtClean="0">
                <a:latin typeface="Arial" panose="020B0604020202020204" pitchFamily="34" charset="0"/>
                <a:cs typeface="Arial" panose="020B0604020202020204" pitchFamily="34" charset="0"/>
              </a:rPr>
              <a:t>,</a:t>
            </a:r>
            <a:r>
              <a:rPr lang="it-IT" sz="2000" b="0" cap="none" dirty="0" smtClean="0">
                <a:solidFill>
                  <a:prstClr val="black"/>
                </a:solidFill>
                <a:latin typeface="Arial" panose="020B0604020202020204" pitchFamily="34" charset="0"/>
                <a:cs typeface="Arial" panose="020B0604020202020204" pitchFamily="34" charset="0"/>
              </a:rPr>
              <a:t> da attribuirsi  alla scuola polo del capoluogo di regione, da destinarsi a misure regionali di conferenze di servizio, coordinamenti, incontri,monitoraggio e supporto.</a:t>
            </a:r>
            <a:br>
              <a:rPr lang="it-IT" sz="2000" b="0" cap="none" dirty="0" smtClean="0">
                <a:solidFill>
                  <a:prstClr val="black"/>
                </a:solidFill>
                <a:latin typeface="Arial" panose="020B0604020202020204" pitchFamily="34" charset="0"/>
                <a:cs typeface="Arial" panose="020B0604020202020204" pitchFamily="34" charset="0"/>
              </a:rPr>
            </a:br>
            <a:r>
              <a:rPr lang="it-IT" sz="2000" b="0" cap="none" dirty="0" smtClean="0">
                <a:solidFill>
                  <a:prstClr val="black"/>
                </a:solidFill>
                <a:latin typeface="Arial" panose="020B0604020202020204" pitchFamily="34" charset="0"/>
                <a:cs typeface="Arial" panose="020B0604020202020204" pitchFamily="34" charset="0"/>
              </a:rPr>
              <a:t/>
            </a:r>
            <a:br>
              <a:rPr lang="it-IT" sz="2000" b="0" cap="none" dirty="0" smtClean="0">
                <a:solidFill>
                  <a:prstClr val="black"/>
                </a:solidFill>
                <a:latin typeface="Arial" panose="020B0604020202020204" pitchFamily="34" charset="0"/>
                <a:cs typeface="Arial" panose="020B0604020202020204" pitchFamily="34" charset="0"/>
              </a:rPr>
            </a:br>
            <a:r>
              <a:rPr lang="it-IT" sz="2000" cap="none" dirty="0" smtClean="0">
                <a:latin typeface="Arial" panose="020B0604020202020204" pitchFamily="34" charset="0"/>
                <a:cs typeface="Arial" panose="020B0604020202020204" pitchFamily="34" charset="0"/>
              </a:rPr>
              <a:t> La ripartizione dei fondi, è riportata negli allegati della nota </a:t>
            </a:r>
            <a:r>
              <a:rPr lang="it-IT" sz="2000" b="0" cap="none" dirty="0" smtClean="0">
                <a:latin typeface="Arial" panose="020B0604020202020204" pitchFamily="34" charset="0"/>
                <a:cs typeface="Arial" panose="020B0604020202020204" pitchFamily="34" charset="0"/>
              </a:rPr>
              <a:t/>
            </a:r>
            <a:br>
              <a:rPr lang="it-IT" sz="2000" b="0" cap="none" dirty="0" smtClean="0">
                <a:latin typeface="Arial" panose="020B0604020202020204" pitchFamily="34" charset="0"/>
                <a:cs typeface="Arial" panose="020B0604020202020204" pitchFamily="34" charset="0"/>
              </a:rPr>
            </a:br>
            <a:r>
              <a:rPr lang="it-IT" sz="2000" cap="none" dirty="0" smtClean="0">
                <a:latin typeface="Arial" panose="020B0604020202020204" pitchFamily="34" charset="0"/>
                <a:cs typeface="Arial" panose="020B0604020202020204" pitchFamily="34" charset="0"/>
              </a:rPr>
              <a:t>MIUR </a:t>
            </a:r>
            <a:r>
              <a:rPr lang="it-IT" sz="2000" cap="none" dirty="0" err="1" smtClean="0">
                <a:latin typeface="Arial" panose="020B0604020202020204" pitchFamily="34" charset="0"/>
                <a:cs typeface="Arial" panose="020B0604020202020204" pitchFamily="34" charset="0"/>
              </a:rPr>
              <a:t>prot</a:t>
            </a:r>
            <a:r>
              <a:rPr lang="it-IT" sz="2000" cap="none" dirty="0" smtClean="0">
                <a:latin typeface="Arial" panose="020B0604020202020204" pitchFamily="34" charset="0"/>
                <a:cs typeface="Arial" panose="020B0604020202020204" pitchFamily="34" charset="0"/>
              </a:rPr>
              <a:t>. n.55899 del 19/12/2018.</a:t>
            </a:r>
            <a:r>
              <a:rPr lang="it-IT" sz="2000" b="0" cap="none" dirty="0" smtClean="0">
                <a:latin typeface="Arial" panose="020B0604020202020204" pitchFamily="34" charset="0"/>
                <a:cs typeface="Arial" panose="020B0604020202020204" pitchFamily="34" charset="0"/>
              </a:rPr>
              <a:t/>
            </a:r>
            <a:br>
              <a:rPr lang="it-IT" sz="2000" b="0" cap="none" dirty="0" smtClean="0">
                <a:latin typeface="Arial" panose="020B0604020202020204" pitchFamily="34" charset="0"/>
                <a:cs typeface="Arial" panose="020B0604020202020204" pitchFamily="34" charset="0"/>
              </a:rPr>
            </a:br>
            <a:r>
              <a:rPr lang="it-IT" sz="2000" b="0" cap="none" dirty="0" smtClean="0">
                <a:latin typeface="Arial" panose="020B0604020202020204" pitchFamily="34" charset="0"/>
                <a:cs typeface="Arial" panose="020B0604020202020204" pitchFamily="34" charset="0"/>
              </a:rPr>
              <a:t/>
            </a:r>
            <a:br>
              <a:rPr lang="it-IT" sz="2000" b="0" cap="none" dirty="0" smtClean="0">
                <a:latin typeface="Arial" panose="020B0604020202020204" pitchFamily="34" charset="0"/>
                <a:cs typeface="Arial" panose="020B0604020202020204" pitchFamily="34" charset="0"/>
              </a:rPr>
            </a:br>
            <a:r>
              <a:rPr lang="it-IT" sz="2000" cap="none" dirty="0" smtClean="0">
                <a:latin typeface="Arial" panose="020B0604020202020204" pitchFamily="34" charset="0"/>
                <a:cs typeface="Arial" panose="020B0604020202020204" pitchFamily="34" charset="0"/>
              </a:rPr>
              <a:t> Alle</a:t>
            </a:r>
            <a:r>
              <a:rPr lang="it-IT" sz="2000" b="0" cap="none" dirty="0" smtClean="0">
                <a:latin typeface="Arial" panose="020B0604020202020204" pitchFamily="34" charset="0"/>
                <a:cs typeface="Arial" panose="020B0604020202020204" pitchFamily="34" charset="0"/>
              </a:rPr>
              <a:t> </a:t>
            </a:r>
            <a:r>
              <a:rPr lang="it-IT" sz="2000" cap="none" dirty="0" smtClean="0">
                <a:latin typeface="Arial" panose="020B0604020202020204" pitchFamily="34" charset="0"/>
                <a:cs typeface="Arial" panose="020B0604020202020204" pitchFamily="34" charset="0"/>
              </a:rPr>
              <a:t>scuole polo per la formazione compete la gestione e la rendicontazione. </a:t>
            </a:r>
            <a:endParaRPr lang="it-IT" sz="2000" dirty="0"/>
          </a:p>
        </p:txBody>
      </p:sp>
      <p:sp>
        <p:nvSpPr>
          <p:cNvPr id="3" name="Segnaposto testo 2"/>
          <p:cNvSpPr>
            <a:spLocks noGrp="1"/>
          </p:cNvSpPr>
          <p:nvPr>
            <p:ph type="body" idx="1"/>
          </p:nvPr>
        </p:nvSpPr>
        <p:spPr>
          <a:xfrm>
            <a:off x="722313" y="260649"/>
            <a:ext cx="7772400" cy="504055"/>
          </a:xfrm>
          <a:ln>
            <a:solidFill>
              <a:schemeClr val="tx1"/>
            </a:solidFill>
          </a:ln>
        </p:spPr>
        <p:txBody>
          <a:bodyPr/>
          <a:lstStyle/>
          <a:p>
            <a:r>
              <a:rPr lang="it-IT" b="1" dirty="0" smtClean="0">
                <a:latin typeface="Arial" pitchFamily="34" charset="0"/>
                <a:cs typeface="Arial" pitchFamily="34" charset="0"/>
              </a:rPr>
              <a:t>RIPARTIZIONE  DEI FONDI</a:t>
            </a:r>
            <a:endParaRPr lang="it-IT" b="1" dirty="0">
              <a:latin typeface="Arial" pitchFamily="34" charset="0"/>
              <a:cs typeface="Arial" pitchFamily="34" charset="0"/>
            </a:endParaRPr>
          </a:p>
        </p:txBody>
      </p:sp>
      <p:pic>
        <p:nvPicPr>
          <p:cNvPr id="4" name="Picture 2" descr="http://www.giunca.net/giunca/images/finanz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20272" y="529516"/>
            <a:ext cx="1257300" cy="142875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5" y="1052736"/>
            <a:ext cx="5184576" cy="5616623"/>
          </a:xfrm>
          <a:ln w="57150">
            <a:solidFill>
              <a:schemeClr val="tx2"/>
            </a:solidFill>
          </a:ln>
        </p:spPr>
        <p:txBody>
          <a:bodyPr>
            <a:normAutofit fontScale="90000"/>
          </a:bodyPr>
          <a:lstStyle/>
          <a:p>
            <a:pPr algn="just"/>
            <a:r>
              <a:rPr lang="it-IT" sz="1800" b="0" cap="none" dirty="0" smtClean="0">
                <a:latin typeface="Arial" panose="020B0604020202020204" pitchFamily="34" charset="0"/>
                <a:cs typeface="Arial" panose="020B0604020202020204" pitchFamily="34" charset="0"/>
              </a:rPr>
              <a:t/>
            </a:r>
            <a:br>
              <a:rPr lang="it-IT" sz="1800" b="0" cap="none" dirty="0" smtClean="0">
                <a:latin typeface="Arial" panose="020B0604020202020204" pitchFamily="34" charset="0"/>
                <a:cs typeface="Arial" panose="020B0604020202020204" pitchFamily="34" charset="0"/>
              </a:rPr>
            </a:br>
            <a:r>
              <a:rPr lang="it-IT" sz="1800" b="0" cap="none" dirty="0" smtClean="0">
                <a:latin typeface="Arial" panose="020B0604020202020204" pitchFamily="34" charset="0"/>
                <a:cs typeface="Arial" panose="020B0604020202020204" pitchFamily="34" charset="0"/>
              </a:rPr>
              <a:t> </a:t>
            </a:r>
            <a:r>
              <a:rPr lang="it-IT" sz="2000" b="0" cap="none" dirty="0" smtClean="0">
                <a:latin typeface="Arial" panose="020B0604020202020204" pitchFamily="34" charset="0"/>
                <a:cs typeface="Arial" panose="020B0604020202020204" pitchFamily="34" charset="0"/>
              </a:rPr>
              <a:t>Si ritiene che le attività formative debbano essere svolte entro </a:t>
            </a:r>
            <a:r>
              <a:rPr lang="it-IT" sz="2000" cap="none" dirty="0" smtClean="0">
                <a:latin typeface="Arial" panose="020B0604020202020204" pitchFamily="34" charset="0"/>
                <a:cs typeface="Arial" panose="020B0604020202020204" pitchFamily="34" charset="0"/>
              </a:rPr>
              <a:t>ottobre 2019 </a:t>
            </a:r>
            <a:r>
              <a:rPr lang="it-IT" sz="2000" b="0" cap="none" dirty="0" smtClean="0">
                <a:latin typeface="Arial" panose="020B0604020202020204" pitchFamily="34" charset="0"/>
                <a:cs typeface="Arial" panose="020B0604020202020204" pitchFamily="34" charset="0"/>
              </a:rPr>
              <a:t>,in quanto la rendicontazione andrà inoltrata non oltre il  </a:t>
            </a:r>
            <a:br>
              <a:rPr lang="it-IT" sz="2000" b="0" cap="none" dirty="0" smtClean="0">
                <a:latin typeface="Arial" panose="020B0604020202020204" pitchFamily="34" charset="0"/>
                <a:cs typeface="Arial" panose="020B0604020202020204" pitchFamily="34" charset="0"/>
              </a:rPr>
            </a:br>
            <a:r>
              <a:rPr lang="it-IT" sz="2000" cap="none" dirty="0" smtClean="0">
                <a:latin typeface="Arial" panose="020B0604020202020204" pitchFamily="34" charset="0"/>
                <a:cs typeface="Arial" panose="020B0604020202020204" pitchFamily="34" charset="0"/>
              </a:rPr>
              <a:t>30novembre2019</a:t>
            </a:r>
            <a:br>
              <a:rPr lang="it-IT" sz="2000" cap="none" dirty="0" smtClean="0">
                <a:latin typeface="Arial" panose="020B0604020202020204" pitchFamily="34" charset="0"/>
                <a:cs typeface="Arial" panose="020B0604020202020204" pitchFamily="34" charset="0"/>
              </a:rPr>
            </a:br>
            <a:r>
              <a:rPr lang="it-IT" sz="2000" b="0" cap="none" dirty="0" smtClean="0">
                <a:latin typeface="Arial" panose="020B0604020202020204" pitchFamily="34" charset="0"/>
                <a:cs typeface="Arial" panose="020B0604020202020204" pitchFamily="34" charset="0"/>
              </a:rPr>
              <a:t/>
            </a:r>
            <a:br>
              <a:rPr lang="it-IT" sz="2000" b="0" cap="none" dirty="0" smtClean="0">
                <a:latin typeface="Arial" panose="020B0604020202020204" pitchFamily="34" charset="0"/>
                <a:cs typeface="Arial" panose="020B0604020202020204" pitchFamily="34" charset="0"/>
              </a:rPr>
            </a:br>
            <a:r>
              <a:rPr lang="it-IT" sz="2000" b="0" cap="none" dirty="0" smtClean="0">
                <a:latin typeface="Arial" panose="020B0604020202020204" pitchFamily="34" charset="0"/>
                <a:cs typeface="Arial" panose="020B0604020202020204" pitchFamily="34" charset="0"/>
              </a:rPr>
              <a:t>All’ufficio </a:t>
            </a:r>
            <a:r>
              <a:rPr lang="it-IT" sz="2000" b="0" cap="none" dirty="0" smtClean="0">
                <a:solidFill>
                  <a:prstClr val="black"/>
                </a:solidFill>
                <a:latin typeface="Arial" panose="020B0604020202020204" pitchFamily="34" charset="0"/>
                <a:cs typeface="Arial" panose="020B0604020202020204" pitchFamily="34" charset="0"/>
              </a:rPr>
              <a:t>scolastico </a:t>
            </a:r>
            <a:r>
              <a:rPr lang="it-IT" sz="2000" b="0" cap="none" dirty="0">
                <a:solidFill>
                  <a:prstClr val="black"/>
                </a:solidFill>
                <a:latin typeface="Arial" panose="020B0604020202020204" pitchFamily="34" charset="0"/>
                <a:cs typeface="Arial" panose="020B0604020202020204" pitchFamily="34" charset="0"/>
              </a:rPr>
              <a:t>regionale </a:t>
            </a:r>
            <a:r>
              <a:rPr lang="it-IT" sz="2000" b="0" cap="none" dirty="0" smtClean="0">
                <a:solidFill>
                  <a:prstClr val="black"/>
                </a:solidFill>
                <a:latin typeface="Arial" panose="020B0604020202020204" pitchFamily="34" charset="0"/>
                <a:cs typeface="Arial" panose="020B0604020202020204" pitchFamily="34" charset="0"/>
              </a:rPr>
              <a:t>per la Campania è assegnato il coordinamento delle azioni di rendicontazione, pertanto </a:t>
            </a:r>
            <a:r>
              <a:rPr lang="it-IT" sz="2000" b="0" cap="none" dirty="0">
                <a:latin typeface="Arial" panose="020B0604020202020204" pitchFamily="34" charset="0"/>
                <a:cs typeface="Arial" panose="020B0604020202020204" pitchFamily="34" charset="0"/>
              </a:rPr>
              <a:t> </a:t>
            </a:r>
            <a:r>
              <a:rPr lang="it-IT" sz="2000" b="0" cap="none" dirty="0" smtClean="0">
                <a:latin typeface="Arial" panose="020B0604020202020204" pitchFamily="34" charset="0"/>
                <a:cs typeface="Arial" panose="020B0604020202020204" pitchFamily="34" charset="0"/>
              </a:rPr>
              <a:t>le </a:t>
            </a:r>
            <a:r>
              <a:rPr lang="it-IT" sz="2000" b="0" cap="none" dirty="0">
                <a:latin typeface="Arial" panose="020B0604020202020204" pitchFamily="34" charset="0"/>
                <a:cs typeface="Arial" panose="020B0604020202020204" pitchFamily="34" charset="0"/>
              </a:rPr>
              <a:t>scuole polo per la formazione, assegnatarie delle risorse finanziarie</a:t>
            </a:r>
            <a:r>
              <a:rPr lang="it-IT" sz="2000" b="0" cap="none" dirty="0" smtClean="0">
                <a:latin typeface="Arial" panose="020B0604020202020204" pitchFamily="34" charset="0"/>
                <a:cs typeface="Arial" panose="020B0604020202020204" pitchFamily="34" charset="0"/>
              </a:rPr>
              <a:t>,  per ricevere </a:t>
            </a:r>
            <a:r>
              <a:rPr lang="it-IT" sz="2000" cap="none" dirty="0" smtClean="0">
                <a:solidFill>
                  <a:prstClr val="black"/>
                </a:solidFill>
                <a:latin typeface="Arial" panose="020B0604020202020204" pitchFamily="34" charset="0"/>
                <a:cs typeface="Arial" panose="020B0604020202020204" pitchFamily="34" charset="0"/>
              </a:rPr>
              <a:t>l’erogazione </a:t>
            </a:r>
            <a:r>
              <a:rPr lang="it-IT" sz="2000" cap="none" dirty="0">
                <a:solidFill>
                  <a:prstClr val="black"/>
                </a:solidFill>
                <a:latin typeface="Arial" panose="020B0604020202020204" pitchFamily="34" charset="0"/>
                <a:cs typeface="Arial" panose="020B0604020202020204" pitchFamily="34" charset="0"/>
              </a:rPr>
              <a:t>del saldo del 50% </a:t>
            </a:r>
            <a:r>
              <a:rPr lang="it-IT" sz="2000" b="0" cap="none" dirty="0">
                <a:solidFill>
                  <a:prstClr val="black"/>
                </a:solidFill>
                <a:latin typeface="Arial" panose="020B0604020202020204" pitchFamily="34" charset="0"/>
                <a:cs typeface="Arial" panose="020B0604020202020204" pitchFamily="34" charset="0"/>
              </a:rPr>
              <a:t>del finanziamento </a:t>
            </a:r>
            <a:r>
              <a:rPr lang="it-IT" sz="2000" b="0" cap="none" dirty="0" smtClean="0">
                <a:solidFill>
                  <a:prstClr val="black"/>
                </a:solidFill>
                <a:latin typeface="Arial" panose="020B0604020202020204" pitchFamily="34" charset="0"/>
                <a:cs typeface="Arial" panose="020B0604020202020204" pitchFamily="34" charset="0"/>
              </a:rPr>
              <a:t>assegnato, </a:t>
            </a:r>
            <a:r>
              <a:rPr lang="it-IT" sz="2000" b="0" cap="none" dirty="0" smtClean="0">
                <a:latin typeface="Arial" panose="020B0604020202020204" pitchFamily="34" charset="0"/>
                <a:cs typeface="Arial" panose="020B0604020202020204" pitchFamily="34" charset="0"/>
              </a:rPr>
              <a:t>dovranno inviare all’ufficio regionale la relazione sul </a:t>
            </a:r>
            <a:r>
              <a:rPr lang="it-IT" sz="2000" cap="none" dirty="0" smtClean="0">
                <a:latin typeface="Arial" panose="020B0604020202020204" pitchFamily="34" charset="0"/>
                <a:cs typeface="Arial" panose="020B0604020202020204" pitchFamily="34" charset="0"/>
              </a:rPr>
              <a:t>regolare svolgimento dei corsi </a:t>
            </a:r>
            <a:r>
              <a:rPr lang="it-IT" sz="2000" b="0" cap="none" dirty="0" smtClean="0">
                <a:latin typeface="Arial" panose="020B0604020202020204" pitchFamily="34" charset="0"/>
                <a:cs typeface="Arial" panose="020B0604020202020204" pitchFamily="34" charset="0"/>
              </a:rPr>
              <a:t>e conclusione delle attività e la specifica rendicontazione amministrativo contabile.</a:t>
            </a:r>
            <a:br>
              <a:rPr lang="it-IT" sz="2000" b="0" cap="none" dirty="0" smtClean="0">
                <a:latin typeface="Arial" panose="020B0604020202020204" pitchFamily="34" charset="0"/>
                <a:cs typeface="Arial" panose="020B0604020202020204" pitchFamily="34" charset="0"/>
              </a:rPr>
            </a:br>
            <a:r>
              <a:rPr lang="it-IT" sz="2000" b="0" cap="none" dirty="0">
                <a:latin typeface="Arial" panose="020B0604020202020204" pitchFamily="34" charset="0"/>
                <a:cs typeface="Arial" panose="020B0604020202020204" pitchFamily="34" charset="0"/>
              </a:rPr>
              <a:t/>
            </a:r>
            <a:br>
              <a:rPr lang="it-IT" sz="2000" b="0" cap="none" dirty="0">
                <a:latin typeface="Arial" panose="020B0604020202020204" pitchFamily="34" charset="0"/>
                <a:cs typeface="Arial" panose="020B0604020202020204" pitchFamily="34" charset="0"/>
              </a:rPr>
            </a:br>
            <a:r>
              <a:rPr lang="it-IT" sz="2000" cap="none" dirty="0">
                <a:latin typeface="Arial" panose="020B0604020202020204" pitchFamily="34" charset="0"/>
                <a:cs typeface="Arial" panose="020B0604020202020204" pitchFamily="34" charset="0"/>
              </a:rPr>
              <a:t>L</a:t>
            </a:r>
            <a:r>
              <a:rPr lang="it-IT" sz="2000" cap="none" dirty="0" smtClean="0">
                <a:latin typeface="Arial" panose="020B0604020202020204" pitchFamily="34" charset="0"/>
                <a:cs typeface="Arial" panose="020B0604020202020204" pitchFamily="34" charset="0"/>
              </a:rPr>
              <a:t>a documentazione sarà trasmessa in plico unico dall’Ufficio scolastico regiona</a:t>
            </a:r>
            <a:r>
              <a:rPr lang="it-IT" sz="2000" b="0" cap="none" dirty="0" smtClean="0">
                <a:latin typeface="Arial" panose="020B0604020202020204" pitchFamily="34" charset="0"/>
                <a:cs typeface="Arial" panose="020B0604020202020204" pitchFamily="34" charset="0"/>
              </a:rPr>
              <a:t>le. </a:t>
            </a:r>
            <a:endParaRPr lang="it-IT" sz="2000" b="0" cap="none" dirty="0">
              <a:latin typeface="Arial" panose="020B0604020202020204" pitchFamily="34" charset="0"/>
              <a:cs typeface="Arial" panose="020B0604020202020204" pitchFamily="34" charset="0"/>
            </a:endParaRPr>
          </a:p>
        </p:txBody>
      </p:sp>
      <p:sp>
        <p:nvSpPr>
          <p:cNvPr id="4" name="Rettangolo 3"/>
          <p:cNvSpPr/>
          <p:nvPr/>
        </p:nvSpPr>
        <p:spPr>
          <a:xfrm>
            <a:off x="971601" y="329461"/>
            <a:ext cx="5832648" cy="400110"/>
          </a:xfrm>
          <a:prstGeom prst="rect">
            <a:avLst/>
          </a:prstGeom>
          <a:ln w="28575">
            <a:solidFill>
              <a:srgbClr val="0070C0"/>
            </a:solidFill>
          </a:ln>
        </p:spPr>
        <p:txBody>
          <a:bodyPr wrap="square">
            <a:spAutoFit/>
          </a:bodyPr>
          <a:lstStyle/>
          <a:p>
            <a:r>
              <a:rPr lang="it-IT" sz="2000" b="1" dirty="0" smtClean="0">
                <a:solidFill>
                  <a:schemeClr val="tx2"/>
                </a:solidFill>
                <a:latin typeface="Arial" pitchFamily="34" charset="0"/>
                <a:cs typeface="Arial" pitchFamily="34" charset="0"/>
              </a:rPr>
              <a:t>PROCEDURE DI RENDICONTAZIONE</a:t>
            </a:r>
            <a:endParaRPr lang="it-IT" sz="2000" b="1" dirty="0">
              <a:solidFill>
                <a:schemeClr val="tx2"/>
              </a:solidFill>
              <a:latin typeface="Arial" pitchFamily="34" charset="0"/>
              <a:cs typeface="Arial" pitchFamily="34" charset="0"/>
            </a:endParaRPr>
          </a:p>
        </p:txBody>
      </p:sp>
      <p:pic>
        <p:nvPicPr>
          <p:cNvPr id="1026" name="Picture 2" descr="Tracciare i costi di progetti o commess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60260" y="1916832"/>
            <a:ext cx="2495550" cy="309634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4439099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2313" y="836712"/>
            <a:ext cx="5217839" cy="5616624"/>
          </a:xfrm>
          <a:ln w="57150">
            <a:solidFill>
              <a:schemeClr val="tx2"/>
            </a:solidFill>
          </a:ln>
        </p:spPr>
        <p:txBody>
          <a:bodyPr>
            <a:noAutofit/>
          </a:bodyPr>
          <a:lstStyle/>
          <a:p>
            <a:pPr algn="just"/>
            <a:r>
              <a:rPr lang="it-IT" sz="2000" cap="none" dirty="0" smtClean="0">
                <a:latin typeface="Arial" panose="020B0604020202020204" pitchFamily="34" charset="0"/>
                <a:cs typeface="Arial" panose="020B0604020202020204" pitchFamily="34" charset="0"/>
              </a:rPr>
              <a:t>A conclusione dell’ultima annualità del primo triennio del piano nazionale di formazione</a:t>
            </a:r>
            <a:r>
              <a:rPr lang="it-IT" sz="2000" b="0" cap="none" dirty="0" smtClean="0">
                <a:latin typeface="Arial" panose="020B0604020202020204" pitchFamily="34" charset="0"/>
                <a:cs typeface="Arial" panose="020B0604020202020204" pitchFamily="34" charset="0"/>
              </a:rPr>
              <a:t>, previsto dalla legge 107/2015 e normato dal DM797/2016,  </a:t>
            </a:r>
            <a:r>
              <a:rPr lang="it-IT" sz="2000" cap="none" dirty="0" smtClean="0">
                <a:latin typeface="Arial" panose="020B0604020202020204" pitchFamily="34" charset="0"/>
                <a:cs typeface="Arial" panose="020B0604020202020204" pitchFamily="34" charset="0"/>
              </a:rPr>
              <a:t>sarà realizzato un monitoraggio quantitativo e qualitativo </a:t>
            </a:r>
            <a:r>
              <a:rPr lang="it-IT" sz="2000" b="0" cap="none" dirty="0" smtClean="0">
                <a:latin typeface="Arial" panose="020B0604020202020204" pitchFamily="34" charset="0"/>
                <a:cs typeface="Arial" panose="020B0604020202020204" pitchFamily="34" charset="0"/>
              </a:rPr>
              <a:t>per un’analisi approfondita  degli </a:t>
            </a:r>
            <a:r>
              <a:rPr lang="it-IT" sz="2000" b="0" cap="none" dirty="0" smtClean="0">
                <a:solidFill>
                  <a:prstClr val="black"/>
                </a:solidFill>
                <a:latin typeface="Arial" panose="020B0604020202020204" pitchFamily="34" charset="0"/>
                <a:cs typeface="Arial" panose="020B0604020202020204" pitchFamily="34" charset="0"/>
              </a:rPr>
              <a:t>standard </a:t>
            </a:r>
            <a:r>
              <a:rPr lang="it-IT" sz="2000" b="0" cap="none" dirty="0">
                <a:solidFill>
                  <a:prstClr val="black"/>
                </a:solidFill>
                <a:latin typeface="Arial" panose="020B0604020202020204" pitchFamily="34" charset="0"/>
                <a:cs typeface="Arial" panose="020B0604020202020204" pitchFamily="34" charset="0"/>
              </a:rPr>
              <a:t>di </a:t>
            </a:r>
            <a:r>
              <a:rPr lang="it-IT" sz="2000" cap="none" dirty="0">
                <a:solidFill>
                  <a:prstClr val="black"/>
                </a:solidFill>
                <a:latin typeface="Arial" panose="020B0604020202020204" pitchFamily="34" charset="0"/>
                <a:cs typeface="Arial" panose="020B0604020202020204" pitchFamily="34" charset="0"/>
              </a:rPr>
              <a:t>qualità delle iniziative formative </a:t>
            </a:r>
            <a:r>
              <a:rPr lang="it-IT" sz="2000" b="0" cap="none" dirty="0" smtClean="0">
                <a:latin typeface="Arial" panose="020B0604020202020204" pitchFamily="34" charset="0"/>
                <a:cs typeface="Arial" panose="020B0604020202020204" pitchFamily="34" charset="0"/>
              </a:rPr>
              <a:t>messe in atto sui territori della regione, </a:t>
            </a:r>
            <a:r>
              <a:rPr lang="it-IT" sz="2000" cap="none" dirty="0" smtClean="0">
                <a:latin typeface="Arial" panose="020B0604020202020204" pitchFamily="34" charset="0"/>
                <a:cs typeface="Arial" panose="020B0604020202020204" pitchFamily="34" charset="0"/>
              </a:rPr>
              <a:t>le tendenze in atto, e </a:t>
            </a:r>
            <a:r>
              <a:rPr lang="it-IT" sz="2000" cap="none" dirty="0" smtClean="0">
                <a:latin typeface="Arial" panose="020B0604020202020204" pitchFamily="34" charset="0"/>
                <a:cs typeface="Arial" panose="020B0604020202020204" pitchFamily="34" charset="0"/>
              </a:rPr>
              <a:t>i bisogni </a:t>
            </a:r>
            <a:r>
              <a:rPr lang="it-IT" sz="2000" cap="none" dirty="0" smtClean="0">
                <a:latin typeface="Arial" panose="020B0604020202020204" pitchFamily="34" charset="0"/>
                <a:cs typeface="Arial" panose="020B0604020202020204" pitchFamily="34" charset="0"/>
              </a:rPr>
              <a:t>formativi </a:t>
            </a:r>
            <a:r>
              <a:rPr lang="it-IT" sz="2000" cap="none" dirty="0" smtClean="0">
                <a:latin typeface="Arial" panose="020B0604020202020204" pitchFamily="34" charset="0"/>
                <a:cs typeface="Arial" panose="020B0604020202020204" pitchFamily="34" charset="0"/>
              </a:rPr>
              <a:t>ricorrenti. </a:t>
            </a:r>
            <a:r>
              <a:rPr lang="it-IT" sz="2000" b="0" cap="none" dirty="0" smtClean="0">
                <a:latin typeface="Arial" panose="020B0604020202020204" pitchFamily="34" charset="0"/>
                <a:cs typeface="Arial" panose="020B0604020202020204" pitchFamily="34" charset="0"/>
              </a:rPr>
              <a:t>.</a:t>
            </a:r>
            <a:br>
              <a:rPr lang="it-IT" sz="2000" b="0" cap="none" dirty="0" smtClean="0">
                <a:latin typeface="Arial" panose="020B0604020202020204" pitchFamily="34" charset="0"/>
                <a:cs typeface="Arial" panose="020B0604020202020204" pitchFamily="34" charset="0"/>
              </a:rPr>
            </a:br>
            <a:r>
              <a:rPr lang="it-IT" sz="2000" b="0" cap="none" dirty="0" smtClean="0">
                <a:solidFill>
                  <a:srgbClr val="000000"/>
                </a:solidFill>
                <a:latin typeface="Arial" panose="020B0604020202020204" pitchFamily="34" charset="0"/>
                <a:cs typeface="Arial" panose="020B0604020202020204" pitchFamily="34" charset="0"/>
              </a:rPr>
              <a:t> </a:t>
            </a:r>
            <a:r>
              <a:rPr lang="it-IT" sz="2000" cap="none" dirty="0">
                <a:solidFill>
                  <a:srgbClr val="000000"/>
                </a:solidFill>
                <a:latin typeface="Arial" panose="020B0604020202020204" pitchFamily="34" charset="0"/>
                <a:cs typeface="Arial" panose="020B0604020202020204" pitchFamily="34" charset="0"/>
              </a:rPr>
              <a:t>La scuola polo capoluogo della regione,  assegnataria della quota del </a:t>
            </a:r>
            <a:r>
              <a:rPr lang="it-IT" sz="2000" cap="none" dirty="0" smtClean="0">
                <a:solidFill>
                  <a:srgbClr val="000000"/>
                </a:solidFill>
                <a:latin typeface="Arial" panose="020B0604020202020204" pitchFamily="34" charset="0"/>
                <a:cs typeface="Arial" panose="020B0604020202020204" pitchFamily="34" charset="0"/>
              </a:rPr>
              <a:t>3%  </a:t>
            </a:r>
            <a:r>
              <a:rPr lang="it-IT" sz="2000" b="0" cap="none" dirty="0">
                <a:solidFill>
                  <a:srgbClr val="000000"/>
                </a:solidFill>
                <a:latin typeface="Arial" panose="020B0604020202020204" pitchFamily="34" charset="0"/>
                <a:cs typeface="Arial" panose="020B0604020202020204" pitchFamily="34" charset="0"/>
              </a:rPr>
              <a:t>per le azioni di coordinamento, </a:t>
            </a:r>
            <a:r>
              <a:rPr lang="it-IT" sz="2000" cap="none" dirty="0" smtClean="0">
                <a:solidFill>
                  <a:srgbClr val="000000"/>
                </a:solidFill>
                <a:latin typeface="Arial" panose="020B0604020202020204" pitchFamily="34" charset="0"/>
                <a:cs typeface="Arial" panose="020B0604020202020204" pitchFamily="34" charset="0"/>
              </a:rPr>
              <a:t>curerà la raccolta dei </a:t>
            </a:r>
            <a:r>
              <a:rPr lang="it-IT" sz="2000" cap="none" dirty="0">
                <a:solidFill>
                  <a:srgbClr val="000000"/>
                </a:solidFill>
                <a:latin typeface="Arial" panose="020B0604020202020204" pitchFamily="34" charset="0"/>
                <a:cs typeface="Arial" panose="020B0604020202020204" pitchFamily="34" charset="0"/>
              </a:rPr>
              <a:t>materiali didattici utili </a:t>
            </a:r>
            <a:r>
              <a:rPr lang="it-IT" sz="2000" b="0" cap="none" dirty="0">
                <a:solidFill>
                  <a:srgbClr val="000000"/>
                </a:solidFill>
                <a:latin typeface="Arial" panose="020B0604020202020204" pitchFamily="34" charset="0"/>
                <a:cs typeface="Arial" panose="020B0604020202020204" pitchFamily="34" charset="0"/>
              </a:rPr>
              <a:t>alla diffusione e valorizzazione delle scuole e delle esperienze di carattere innovativo, </a:t>
            </a:r>
            <a:r>
              <a:rPr lang="it-IT" sz="2000" b="0" cap="none" dirty="0" smtClean="0">
                <a:solidFill>
                  <a:srgbClr val="000000"/>
                </a:solidFill>
                <a:latin typeface="Arial" panose="020B0604020202020204" pitchFamily="34" charset="0"/>
                <a:cs typeface="Arial" panose="020B0604020202020204" pitchFamily="34" charset="0"/>
              </a:rPr>
              <a:t>e alla promozione di forme </a:t>
            </a:r>
            <a:r>
              <a:rPr lang="it-IT" sz="2000" b="0" cap="none" dirty="0">
                <a:solidFill>
                  <a:srgbClr val="000000"/>
                </a:solidFill>
                <a:latin typeface="Arial" panose="020B0604020202020204" pitchFamily="34" charset="0"/>
                <a:cs typeface="Arial" panose="020B0604020202020204" pitchFamily="34" charset="0"/>
              </a:rPr>
              <a:t>di </a:t>
            </a:r>
            <a:r>
              <a:rPr lang="it-IT" sz="2000" b="0" cap="none" dirty="0" smtClean="0">
                <a:solidFill>
                  <a:srgbClr val="000000"/>
                </a:solidFill>
                <a:latin typeface="Arial" panose="020B0604020202020204" pitchFamily="34" charset="0"/>
                <a:cs typeface="Arial" panose="020B0604020202020204" pitchFamily="34" charset="0"/>
              </a:rPr>
              <a:t>gemellaggio, scambio </a:t>
            </a:r>
            <a:r>
              <a:rPr lang="it-IT" sz="2000" b="0" cap="none" dirty="0">
                <a:solidFill>
                  <a:srgbClr val="000000"/>
                </a:solidFill>
                <a:latin typeface="Arial" panose="020B0604020202020204" pitchFamily="34" charset="0"/>
                <a:cs typeface="Arial" panose="020B0604020202020204" pitchFamily="34" charset="0"/>
              </a:rPr>
              <a:t>di docenti, </a:t>
            </a:r>
            <a:r>
              <a:rPr lang="it-IT" sz="2000" b="0" cap="none" dirty="0" err="1" smtClean="0">
                <a:solidFill>
                  <a:srgbClr val="000000"/>
                </a:solidFill>
                <a:latin typeface="Arial" panose="020B0604020202020204" pitchFamily="34" charset="0"/>
                <a:cs typeface="Arial" panose="020B0604020202020204" pitchFamily="34" charset="0"/>
              </a:rPr>
              <a:t>visiting</a:t>
            </a:r>
            <a:endParaRPr lang="it-IT" sz="2000" b="0" cap="none" dirty="0">
              <a:latin typeface="Arial" panose="020B0604020202020204" pitchFamily="34" charset="0"/>
              <a:cs typeface="Arial" panose="020B0604020202020204" pitchFamily="34" charset="0"/>
            </a:endParaRPr>
          </a:p>
        </p:txBody>
      </p:sp>
      <p:sp>
        <p:nvSpPr>
          <p:cNvPr id="4" name="Rettangolo 3"/>
          <p:cNvSpPr/>
          <p:nvPr/>
        </p:nvSpPr>
        <p:spPr>
          <a:xfrm>
            <a:off x="683568" y="260648"/>
            <a:ext cx="5112568" cy="400110"/>
          </a:xfrm>
          <a:prstGeom prst="rect">
            <a:avLst/>
          </a:prstGeom>
          <a:ln w="28575">
            <a:solidFill>
              <a:srgbClr val="0070C0"/>
            </a:solidFill>
          </a:ln>
        </p:spPr>
        <p:txBody>
          <a:bodyPr wrap="square">
            <a:spAutoFit/>
          </a:bodyPr>
          <a:lstStyle/>
          <a:p>
            <a:r>
              <a:rPr lang="it-IT" sz="2000" b="1" dirty="0" smtClean="0">
                <a:solidFill>
                  <a:schemeClr val="tx2"/>
                </a:solidFill>
                <a:latin typeface="Arial" panose="020B0604020202020204" pitchFamily="34" charset="0"/>
                <a:cs typeface="Arial" panose="020B0604020202020204" pitchFamily="34" charset="0"/>
              </a:rPr>
              <a:t>MONITORAGGIO CONCLUSIVO</a:t>
            </a:r>
            <a:endParaRPr lang="it-IT" sz="2000" b="1" dirty="0">
              <a:solidFill>
                <a:schemeClr val="tx2"/>
              </a:solidFill>
              <a:latin typeface="Arial" panose="020B0604020202020204" pitchFamily="34" charset="0"/>
              <a:cs typeface="Arial" panose="020B0604020202020204" pitchFamily="34" charset="0"/>
            </a:endParaRPr>
          </a:p>
        </p:txBody>
      </p:sp>
      <p:pic>
        <p:nvPicPr>
          <p:cNvPr id="3074" name="Picture 2" descr="D:\Users\mi06456\Desktop\downloa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84168" y="1268760"/>
            <a:ext cx="2880320" cy="29629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6705997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arrotondato 2"/>
          <p:cNvSpPr/>
          <p:nvPr/>
        </p:nvSpPr>
        <p:spPr>
          <a:xfrm>
            <a:off x="107504" y="4725144"/>
            <a:ext cx="8928992" cy="2016224"/>
          </a:xfrm>
          <a:prstGeom prst="roundRect">
            <a:avLst/>
          </a:prstGeom>
          <a:solidFill>
            <a:schemeClr val="tx2">
              <a:lumMod val="20000"/>
              <a:lumOff val="80000"/>
            </a:schemeClr>
          </a:solidFill>
          <a:ln w="412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333333"/>
                </a:solidFill>
                <a:latin typeface="Arial" panose="020B0604020202020204" pitchFamily="34" charset="0"/>
                <a:cs typeface="Arial" panose="020B0604020202020204" pitchFamily="34" charset="0"/>
              </a:rPr>
              <a:t>7. </a:t>
            </a:r>
            <a:r>
              <a:rPr lang="it-IT" dirty="0">
                <a:solidFill>
                  <a:srgbClr val="333333"/>
                </a:solidFill>
                <a:latin typeface="Arial" panose="020B0604020202020204" pitchFamily="34" charset="0"/>
                <a:cs typeface="Arial" panose="020B0604020202020204" pitchFamily="34" charset="0"/>
              </a:rPr>
              <a:t>«INDICAZIONI SPECIFICHE PER LA FORMAZIONE SUI TEMI DELL'INCLUSIONE E ASSEGNAZIONE FONDI NAZIONALI PER L'INCLUSIONE»</a:t>
            </a:r>
            <a:br>
              <a:rPr lang="it-IT" dirty="0">
                <a:solidFill>
                  <a:srgbClr val="333333"/>
                </a:solidFill>
                <a:latin typeface="Arial" panose="020B0604020202020204" pitchFamily="34" charset="0"/>
                <a:cs typeface="Arial" panose="020B0604020202020204" pitchFamily="34" charset="0"/>
              </a:rPr>
            </a:br>
            <a:endParaRPr lang="it-IT" dirty="0">
              <a:latin typeface="Arial" panose="020B0604020202020204" pitchFamily="34" charset="0"/>
              <a:cs typeface="Arial" panose="020B0604020202020204" pitchFamily="34" charset="0"/>
            </a:endParaRPr>
          </a:p>
        </p:txBody>
      </p:sp>
      <p:sp>
        <p:nvSpPr>
          <p:cNvPr id="11265" name="Rectangle 1"/>
          <p:cNvSpPr>
            <a:spLocks noChangeArrowheads="1"/>
          </p:cNvSpPr>
          <p:nvPr/>
        </p:nvSpPr>
        <p:spPr bwMode="auto">
          <a:xfrm>
            <a:off x="1" y="436453"/>
            <a:ext cx="874846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Calibri" pitchFamily="34" charset="0"/>
              <a:ea typeface="Calibri" pitchFamily="34" charset="0"/>
              <a:cs typeface="Souvenir-Light"/>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400" dirty="0" smtClean="0">
              <a:latin typeface="Calibri" pitchFamily="34" charset="0"/>
              <a:ea typeface="Calibri" pitchFamily="34" charset="0"/>
              <a:cs typeface="Souvenir-Ligh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Calibri" pitchFamily="34" charset="0"/>
              <a:ea typeface="Calibri" pitchFamily="34" charset="0"/>
              <a:cs typeface="Souvenir-Light"/>
            </a:endParaRPr>
          </a:p>
          <a:p>
            <a:pPr marL="0" marR="0" lvl="0" indent="0" algn="l" defTabSz="914400" rtl="0" eaLnBrk="1" fontAlgn="base" latinLnBrk="0" hangingPunct="1">
              <a:lnSpc>
                <a:spcPct val="100000"/>
              </a:lnSpc>
              <a:spcBef>
                <a:spcPct val="0"/>
              </a:spcBef>
              <a:spcAft>
                <a:spcPct val="0"/>
              </a:spcAft>
              <a:buClrTx/>
              <a:buSzTx/>
              <a:buFontTx/>
              <a:buNone/>
              <a:tabLst/>
            </a:pPr>
            <a:endParaRPr lang="it-IT" sz="1400" dirty="0" smtClean="0">
              <a:latin typeface="Calibri" pitchFamily="34" charset="0"/>
              <a:ea typeface="Calibri" pitchFamily="34" charset="0"/>
              <a:cs typeface="Souvenir-Ligh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Calibri" pitchFamily="34" charset="0"/>
              <a:ea typeface="Calibri" pitchFamily="34" charset="0"/>
              <a:cs typeface="Souvenir-Ligh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 y="-34280"/>
            <a:ext cx="9143999" cy="46805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17845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827584" y="188641"/>
            <a:ext cx="7772400" cy="936104"/>
          </a:xfrm>
        </p:spPr>
        <p:txBody>
          <a:bodyPr>
            <a:normAutofit/>
          </a:bodyPr>
          <a:lstStyle/>
          <a:p>
            <a:r>
              <a:rPr lang="it-IT" b="1" dirty="0" smtClean="0">
                <a:solidFill>
                  <a:schemeClr val="tx2"/>
                </a:solidFill>
                <a:latin typeface="Arial" panose="020B0604020202020204" pitchFamily="34" charset="0"/>
                <a:cs typeface="Arial" panose="020B0604020202020204" pitchFamily="34" charset="0"/>
              </a:rPr>
              <a:t>PRIORITÀ 4.5 «INCLUSIONE  E DISABILITÀ»  DEL PIANO PER LA FORMAZIONE DOCENTI 2016/2019 </a:t>
            </a:r>
            <a:endParaRPr lang="it-IT" dirty="0">
              <a:solidFill>
                <a:schemeClr val="tx2"/>
              </a:solidFill>
              <a:latin typeface="Arial" panose="020B0604020202020204" pitchFamily="34" charset="0"/>
              <a:cs typeface="Arial" panose="020B0604020202020204" pitchFamily="34" charset="0"/>
            </a:endParaRPr>
          </a:p>
        </p:txBody>
      </p:sp>
      <p:graphicFrame>
        <p:nvGraphicFramePr>
          <p:cNvPr id="6" name="Diagramma 5"/>
          <p:cNvGraphicFramePr/>
          <p:nvPr>
            <p:extLst>
              <p:ext uri="{D42A27DB-BD31-4B8C-83A1-F6EECF244321}">
                <p14:modId xmlns:p14="http://schemas.microsoft.com/office/powerpoint/2010/main" xmlns="" val="1610264466"/>
              </p:ext>
            </p:extLst>
          </p:nvPr>
        </p:nvGraphicFramePr>
        <p:xfrm>
          <a:off x="539552" y="2893392"/>
          <a:ext cx="806489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D:\Users\mi06456\Desktop\images.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123728" y="1196752"/>
            <a:ext cx="4464496" cy="15841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05806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475656" y="188640"/>
            <a:ext cx="6336704" cy="400110"/>
          </a:xfrm>
          <a:prstGeom prst="rect">
            <a:avLst/>
          </a:prstGeom>
        </p:spPr>
        <p:txBody>
          <a:bodyPr wrap="square">
            <a:spAutoFit/>
          </a:bodyPr>
          <a:lstStyle/>
          <a:p>
            <a:r>
              <a:rPr lang="it-IT" sz="2000" b="1" dirty="0" smtClean="0">
                <a:solidFill>
                  <a:schemeClr val="tx2"/>
                </a:solidFill>
                <a:latin typeface="Arial" panose="020B0604020202020204" pitchFamily="34" charset="0"/>
                <a:cs typeface="Arial" panose="020B0604020202020204" pitchFamily="34" charset="0"/>
              </a:rPr>
              <a:t>   CARATTERISTICHE DELLE AZIONI FORMATIVE</a:t>
            </a:r>
            <a:endParaRPr lang="it-IT" sz="2000" b="1" dirty="0">
              <a:solidFill>
                <a:schemeClr val="tx2"/>
              </a:solidFill>
              <a:latin typeface="Arial" panose="020B0604020202020204" pitchFamily="34" charset="0"/>
              <a:cs typeface="Arial" panose="020B0604020202020204" pitchFamily="34" charset="0"/>
            </a:endParaRPr>
          </a:p>
        </p:txBody>
      </p:sp>
      <p:graphicFrame>
        <p:nvGraphicFramePr>
          <p:cNvPr id="6" name="Diagramma 5"/>
          <p:cNvGraphicFramePr/>
          <p:nvPr>
            <p:extLst>
              <p:ext uri="{D42A27DB-BD31-4B8C-83A1-F6EECF244321}">
                <p14:modId xmlns:p14="http://schemas.microsoft.com/office/powerpoint/2010/main" xmlns="" val="944042756"/>
              </p:ext>
            </p:extLst>
          </p:nvPr>
        </p:nvGraphicFramePr>
        <p:xfrm>
          <a:off x="323528" y="1340768"/>
          <a:ext cx="8208912" cy="5517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79275813"/>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475656" y="188640"/>
            <a:ext cx="6336704" cy="400110"/>
          </a:xfrm>
          <a:prstGeom prst="rect">
            <a:avLst/>
          </a:prstGeom>
          <a:ln w="28575">
            <a:solidFill>
              <a:srgbClr val="0070C0"/>
            </a:solidFill>
          </a:ln>
        </p:spPr>
        <p:txBody>
          <a:bodyPr wrap="square">
            <a:spAutoFit/>
          </a:bodyPr>
          <a:lstStyle/>
          <a:p>
            <a:r>
              <a:rPr lang="it-IT" sz="2000" b="1" dirty="0" smtClean="0">
                <a:solidFill>
                  <a:srgbClr val="1F497D"/>
                </a:solidFill>
                <a:latin typeface="Arial" panose="020B0604020202020204" pitchFamily="34" charset="0"/>
                <a:cs typeface="Arial" panose="020B0604020202020204" pitchFamily="34" charset="0"/>
              </a:rPr>
              <a:t>DESTINATARI</a:t>
            </a:r>
            <a:endParaRPr lang="it-IT" sz="2000" b="1" dirty="0">
              <a:solidFill>
                <a:srgbClr val="1F497D"/>
              </a:solidFill>
              <a:latin typeface="Arial" panose="020B0604020202020204" pitchFamily="34" charset="0"/>
              <a:cs typeface="Arial" panose="020B0604020202020204" pitchFamily="34" charset="0"/>
            </a:endParaRPr>
          </a:p>
        </p:txBody>
      </p:sp>
      <p:sp>
        <p:nvSpPr>
          <p:cNvPr id="4" name="Rettangolo arrotondato 3"/>
          <p:cNvSpPr/>
          <p:nvPr/>
        </p:nvSpPr>
        <p:spPr>
          <a:xfrm>
            <a:off x="755576" y="980728"/>
            <a:ext cx="7704856" cy="864096"/>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a:solidFill>
                  <a:srgbClr val="1F497D"/>
                </a:solidFill>
                <a:latin typeface="Arial" panose="020B0604020202020204" pitchFamily="34" charset="0"/>
                <a:cs typeface="Arial" panose="020B0604020202020204" pitchFamily="34" charset="0"/>
              </a:rPr>
              <a:t>docenti curricolari, al fine </a:t>
            </a:r>
            <a:r>
              <a:rPr lang="it-IT" b="1" dirty="0" smtClean="0">
                <a:solidFill>
                  <a:srgbClr val="1F497D"/>
                </a:solidFill>
                <a:latin typeface="Arial" panose="020B0604020202020204" pitchFamily="34" charset="0"/>
                <a:cs typeface="Arial" panose="020B0604020202020204" pitchFamily="34" charset="0"/>
              </a:rPr>
              <a:t>di potenziare competenze psico-pedagogiche utili a migliorare la programmazione di classe e l’attuazione dei processi inclusivi;</a:t>
            </a:r>
            <a:endParaRPr lang="it-IT" b="1" dirty="0">
              <a:solidFill>
                <a:srgbClr val="1F497D"/>
              </a:solidFill>
            </a:endParaRPr>
          </a:p>
        </p:txBody>
      </p:sp>
      <p:sp>
        <p:nvSpPr>
          <p:cNvPr id="5" name="Rettangolo arrotondato 4"/>
          <p:cNvSpPr/>
          <p:nvPr/>
        </p:nvSpPr>
        <p:spPr>
          <a:xfrm>
            <a:off x="729168" y="2924944"/>
            <a:ext cx="7704856" cy="864096"/>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a:solidFill>
                  <a:srgbClr val="1F497D"/>
                </a:solidFill>
                <a:latin typeface="Arial" panose="020B0604020202020204" pitchFamily="34" charset="0"/>
                <a:cs typeface="Arial" panose="020B0604020202020204" pitchFamily="34" charset="0"/>
              </a:rPr>
              <a:t>insegnanti </a:t>
            </a:r>
            <a:r>
              <a:rPr lang="it-IT" b="1" dirty="0" smtClean="0">
                <a:solidFill>
                  <a:srgbClr val="1F497D"/>
                </a:solidFill>
                <a:latin typeface="Arial" panose="020B0604020202020204" pitchFamily="34" charset="0"/>
                <a:cs typeface="Arial" panose="020B0604020202020204" pitchFamily="34" charset="0"/>
              </a:rPr>
              <a:t>non </a:t>
            </a:r>
            <a:r>
              <a:rPr lang="it-IT" b="1" dirty="0">
                <a:solidFill>
                  <a:srgbClr val="1F497D"/>
                </a:solidFill>
                <a:latin typeface="Arial" panose="020B0604020202020204" pitchFamily="34" charset="0"/>
                <a:cs typeface="Arial" panose="020B0604020202020204" pitchFamily="34" charset="0"/>
              </a:rPr>
              <a:t>specializzati, che siano stati assegnati su posto di </a:t>
            </a:r>
            <a:r>
              <a:rPr lang="it-IT" b="1" dirty="0" smtClean="0">
                <a:solidFill>
                  <a:srgbClr val="1F497D"/>
                </a:solidFill>
                <a:latin typeface="Arial" panose="020B0604020202020204" pitchFamily="34" charset="0"/>
                <a:cs typeface="Arial" panose="020B0604020202020204" pitchFamily="34" charset="0"/>
              </a:rPr>
              <a:t>sostegno al fine di acquisire competenze spendibili sul campo;</a:t>
            </a:r>
            <a:r>
              <a:rPr lang="it-IT" cap="all" dirty="0">
                <a:solidFill>
                  <a:srgbClr val="000000"/>
                </a:solidFill>
                <a:latin typeface="Arial" panose="020B0604020202020204" pitchFamily="34" charset="0"/>
                <a:cs typeface="Arial" panose="020B0604020202020204" pitchFamily="34" charset="0"/>
              </a:rPr>
              <a:t/>
            </a:r>
            <a:br>
              <a:rPr lang="it-IT" cap="all" dirty="0">
                <a:solidFill>
                  <a:srgbClr val="000000"/>
                </a:solidFill>
                <a:latin typeface="Arial" panose="020B0604020202020204" pitchFamily="34" charset="0"/>
                <a:cs typeface="Arial" panose="020B0604020202020204" pitchFamily="34" charset="0"/>
              </a:rPr>
            </a:br>
            <a:endParaRPr lang="it-IT" dirty="0">
              <a:solidFill>
                <a:prstClr val="white"/>
              </a:solidFill>
            </a:endParaRPr>
          </a:p>
        </p:txBody>
      </p:sp>
      <p:sp>
        <p:nvSpPr>
          <p:cNvPr id="7" name="Rettangolo arrotondato 6"/>
          <p:cNvSpPr/>
          <p:nvPr/>
        </p:nvSpPr>
        <p:spPr>
          <a:xfrm>
            <a:off x="683568" y="4077072"/>
            <a:ext cx="7848872" cy="864096"/>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a:solidFill>
                  <a:srgbClr val="1F497D"/>
                </a:solidFill>
                <a:latin typeface="Arial" panose="020B0604020202020204" pitchFamily="34" charset="0"/>
                <a:cs typeface="Arial" panose="020B0604020202020204" pitchFamily="34" charset="0"/>
              </a:rPr>
              <a:t>insegnanti di ruolo di sostegno con </a:t>
            </a:r>
            <a:r>
              <a:rPr lang="it-IT" b="1" dirty="0" smtClean="0">
                <a:solidFill>
                  <a:srgbClr val="1F497D"/>
                </a:solidFill>
                <a:latin typeface="Arial" panose="020B0604020202020204" pitchFamily="34" charset="0"/>
                <a:cs typeface="Arial" panose="020B0604020202020204" pitchFamily="34" charset="0"/>
              </a:rPr>
              <a:t>l’obiettivo di approfondire specifiche tipologie di disabilità.</a:t>
            </a:r>
            <a:r>
              <a:rPr lang="it-IT" b="1" dirty="0">
                <a:solidFill>
                  <a:srgbClr val="1F497D"/>
                </a:solidFill>
                <a:latin typeface="Arial" panose="020B0604020202020204" pitchFamily="34" charset="0"/>
                <a:cs typeface="Arial" panose="020B0604020202020204" pitchFamily="34" charset="0"/>
              </a:rPr>
              <a:t/>
            </a:r>
            <a:br>
              <a:rPr lang="it-IT" b="1" dirty="0">
                <a:solidFill>
                  <a:srgbClr val="1F497D"/>
                </a:solidFill>
                <a:latin typeface="Arial" panose="020B0604020202020204" pitchFamily="34" charset="0"/>
                <a:cs typeface="Arial" panose="020B0604020202020204" pitchFamily="34" charset="0"/>
              </a:rPr>
            </a:br>
            <a:endParaRPr lang="it-IT" b="1" dirty="0">
              <a:solidFill>
                <a:srgbClr val="1F497D"/>
              </a:solidFill>
            </a:endParaRPr>
          </a:p>
        </p:txBody>
      </p:sp>
      <p:sp>
        <p:nvSpPr>
          <p:cNvPr id="9" name="Rettangolo 8"/>
          <p:cNvSpPr/>
          <p:nvPr/>
        </p:nvSpPr>
        <p:spPr>
          <a:xfrm>
            <a:off x="2862064" y="5704800"/>
            <a:ext cx="5598368" cy="892552"/>
          </a:xfrm>
          <a:prstGeom prst="rect">
            <a:avLst/>
          </a:prstGeom>
        </p:spPr>
        <p:txBody>
          <a:bodyPr wrap="square">
            <a:spAutoFit/>
          </a:bodyPr>
          <a:lstStyle/>
          <a:p>
            <a:r>
              <a:rPr lang="it-IT" b="1" dirty="0" err="1">
                <a:solidFill>
                  <a:srgbClr val="FF0000"/>
                </a:solidFill>
                <a:latin typeface="Arial" panose="020B0604020202020204" pitchFamily="34" charset="0"/>
                <a:cs typeface="Arial" panose="020B0604020202020204" pitchFamily="34" charset="0"/>
              </a:rPr>
              <a:t>max</a:t>
            </a:r>
            <a:r>
              <a:rPr lang="it-IT" b="1" dirty="0">
                <a:solidFill>
                  <a:srgbClr val="FF0000"/>
                </a:solidFill>
                <a:latin typeface="Arial" panose="020B0604020202020204" pitchFamily="34" charset="0"/>
                <a:cs typeface="Arial" panose="020B0604020202020204" pitchFamily="34" charset="0"/>
              </a:rPr>
              <a:t> 40 corsisti </a:t>
            </a:r>
            <a:r>
              <a:rPr lang="it-IT" b="1" dirty="0">
                <a:solidFill>
                  <a:srgbClr val="1F497D"/>
                </a:solidFill>
                <a:latin typeface="Arial" panose="020B0604020202020204" pitchFamily="34" charset="0"/>
                <a:cs typeface="Arial" panose="020B0604020202020204" pitchFamily="34" charset="0"/>
              </a:rPr>
              <a:t>per ciascun percorso formativo </a:t>
            </a:r>
            <a:r>
              <a:rPr lang="it-IT" sz="1600" b="1" dirty="0">
                <a:solidFill>
                  <a:srgbClr val="1F497D"/>
                </a:solidFill>
                <a:latin typeface="Arial" panose="020B0604020202020204" pitchFamily="34" charset="0"/>
                <a:cs typeface="Arial" panose="020B0604020202020204" pitchFamily="34" charset="0"/>
              </a:rPr>
              <a:t/>
            </a:r>
            <a:br>
              <a:rPr lang="it-IT" sz="1600" b="1" dirty="0">
                <a:solidFill>
                  <a:srgbClr val="1F497D"/>
                </a:solidFill>
                <a:latin typeface="Arial" panose="020B0604020202020204" pitchFamily="34" charset="0"/>
                <a:cs typeface="Arial" panose="020B0604020202020204" pitchFamily="34" charset="0"/>
              </a:rPr>
            </a:br>
            <a:r>
              <a:rPr lang="it-IT" sz="1600" b="1" dirty="0">
                <a:solidFill>
                  <a:srgbClr val="1F497D"/>
                </a:solidFill>
                <a:latin typeface="Arial" panose="020B0604020202020204" pitchFamily="34" charset="0"/>
                <a:cs typeface="Arial" panose="020B0604020202020204" pitchFamily="34" charset="0"/>
              </a:rPr>
              <a:t/>
            </a:r>
            <a:br>
              <a:rPr lang="it-IT" sz="1600" b="1" dirty="0">
                <a:solidFill>
                  <a:srgbClr val="1F497D"/>
                </a:solidFill>
                <a:latin typeface="Arial" panose="020B0604020202020204" pitchFamily="34" charset="0"/>
                <a:cs typeface="Arial" panose="020B0604020202020204" pitchFamily="34" charset="0"/>
              </a:rPr>
            </a:br>
            <a:endParaRPr lang="it-IT" b="1" dirty="0">
              <a:solidFill>
                <a:srgbClr val="1F497D"/>
              </a:solidFill>
            </a:endParaRPr>
          </a:p>
        </p:txBody>
      </p:sp>
      <p:sp>
        <p:nvSpPr>
          <p:cNvPr id="10" name="Freccia a destra 9"/>
          <p:cNvSpPr/>
          <p:nvPr/>
        </p:nvSpPr>
        <p:spPr>
          <a:xfrm>
            <a:off x="2286000" y="5603468"/>
            <a:ext cx="576064" cy="72008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pic>
        <p:nvPicPr>
          <p:cNvPr id="2050" name="Picture 2" descr="D:\Users\mi06456\Desktop\images (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7504" y="5013176"/>
            <a:ext cx="2178495" cy="1728192"/>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ettangolo arrotondato 10"/>
          <p:cNvSpPr/>
          <p:nvPr/>
        </p:nvSpPr>
        <p:spPr>
          <a:xfrm>
            <a:off x="778595" y="1997224"/>
            <a:ext cx="7704856" cy="864096"/>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it-IT" b="1" dirty="0" smtClean="0">
                <a:solidFill>
                  <a:srgbClr val="1F497D"/>
                </a:solidFill>
                <a:latin typeface="Arial" panose="020B0604020202020204" pitchFamily="34" charset="0"/>
                <a:cs typeface="Arial" panose="020B0604020202020204" pitchFamily="34" charset="0"/>
              </a:rPr>
              <a:t>docenti referenti di istituto per il coordinamento delle azioni di integrazione nei piani inclusivi di scuola </a:t>
            </a:r>
            <a:r>
              <a:rPr lang="it-IT" sz="1400" b="1" u="sng" dirty="0" smtClean="0">
                <a:solidFill>
                  <a:srgbClr val="FF0000"/>
                </a:solidFill>
                <a:latin typeface="Arial" panose="020B0604020202020204" pitchFamily="34" charset="0"/>
                <a:cs typeface="Arial" panose="020B0604020202020204" pitchFamily="34" charset="0"/>
              </a:rPr>
              <a:t>(formazione di II livello);</a:t>
            </a:r>
            <a:endParaRPr lang="it-IT" sz="1400" b="1" u="sng" dirty="0">
              <a:solidFill>
                <a:srgbClr val="FF0000"/>
              </a:solidFill>
            </a:endParaRPr>
          </a:p>
        </p:txBody>
      </p:sp>
    </p:spTree>
    <p:extLst>
      <p:ext uri="{BB962C8B-B14F-4D97-AF65-F5344CB8AC3E}">
        <p14:creationId xmlns:p14="http://schemas.microsoft.com/office/powerpoint/2010/main" xmlns="" val="2879960081"/>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971600" y="329461"/>
            <a:ext cx="7523113" cy="707886"/>
          </a:xfrm>
          <a:prstGeom prst="rect">
            <a:avLst/>
          </a:prstGeom>
        </p:spPr>
        <p:txBody>
          <a:bodyPr wrap="square">
            <a:spAutoFit/>
          </a:bodyPr>
          <a:lstStyle/>
          <a:p>
            <a:r>
              <a:rPr lang="it-IT" sz="2000" b="1" dirty="0" smtClean="0">
                <a:solidFill>
                  <a:schemeClr val="tx2"/>
                </a:solidFill>
                <a:latin typeface="Arial" panose="020B0604020202020204" pitchFamily="34" charset="0"/>
                <a:cs typeface="Arial" panose="020B0604020202020204" pitchFamily="34" charset="0"/>
              </a:rPr>
              <a:t>CARATTERISTICHE DEL MODELLO FORMATIVO</a:t>
            </a:r>
          </a:p>
          <a:p>
            <a:r>
              <a:rPr lang="it-IT" sz="2000" b="1" dirty="0" smtClean="0">
                <a:solidFill>
                  <a:schemeClr val="tx2"/>
                </a:solidFill>
                <a:latin typeface="Arial" panose="020B0604020202020204" pitchFamily="34" charset="0"/>
                <a:cs typeface="Arial" panose="020B0604020202020204" pitchFamily="34" charset="0"/>
              </a:rPr>
              <a:t>E ORGANIZZAZIONE DELLA FORMAZIONE</a:t>
            </a:r>
            <a:endParaRPr lang="it-IT" sz="2000" b="1" dirty="0">
              <a:solidFill>
                <a:schemeClr val="tx2"/>
              </a:solidFill>
              <a:latin typeface="Arial" panose="020B0604020202020204" pitchFamily="34" charset="0"/>
              <a:cs typeface="Arial" panose="020B0604020202020204" pitchFamily="34" charset="0"/>
            </a:endParaRPr>
          </a:p>
        </p:txBody>
      </p:sp>
      <p:sp>
        <p:nvSpPr>
          <p:cNvPr id="5" name="Rettangolo 4"/>
          <p:cNvSpPr/>
          <p:nvPr/>
        </p:nvSpPr>
        <p:spPr>
          <a:xfrm>
            <a:off x="2085511" y="1547500"/>
            <a:ext cx="4108882" cy="369332"/>
          </a:xfrm>
          <a:prstGeom prst="rect">
            <a:avLst/>
          </a:prstGeom>
        </p:spPr>
        <p:txBody>
          <a:bodyPr wrap="none">
            <a:spAutoFit/>
          </a:bodyPr>
          <a:lstStyle/>
          <a:p>
            <a:pPr algn="ctr"/>
            <a:r>
              <a:rPr lang="it-IT" b="1" dirty="0">
                <a:latin typeface="Arial" panose="020B0604020202020204" pitchFamily="34" charset="0"/>
                <a:cs typeface="Arial" panose="020B0604020202020204" pitchFamily="34" charset="0"/>
              </a:rPr>
              <a:t>Nota MIUR prot.32839  del 3/11/2016</a:t>
            </a:r>
          </a:p>
        </p:txBody>
      </p:sp>
      <p:sp>
        <p:nvSpPr>
          <p:cNvPr id="6" name="Rettangolo arrotondato 5"/>
          <p:cNvSpPr/>
          <p:nvPr/>
        </p:nvSpPr>
        <p:spPr>
          <a:xfrm>
            <a:off x="755576" y="2118904"/>
            <a:ext cx="7056784" cy="806040"/>
          </a:xfrm>
          <a:prstGeom prst="roundRect">
            <a:avLst/>
          </a:prstGeom>
          <a:gradFill>
            <a:gsLst>
              <a:gs pos="0">
                <a:schemeClr val="bg1"/>
              </a:gs>
              <a:gs pos="74000">
                <a:schemeClr val="accent6">
                  <a:lumMod val="20000"/>
                  <a:lumOff val="80000"/>
                </a:schemeClr>
              </a:gs>
              <a:gs pos="83000">
                <a:srgbClr val="FFF3FF"/>
              </a:gs>
              <a:gs pos="100000">
                <a:schemeClr val="bg1"/>
              </a:gs>
            </a:gsLst>
            <a:lin ang="5400000" scaled="1"/>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solidFill>
                  <a:schemeClr val="tx1"/>
                </a:solidFill>
                <a:latin typeface="Arial" panose="020B0604020202020204" pitchFamily="34" charset="0"/>
                <a:cs typeface="Arial" panose="020B0604020202020204" pitchFamily="34" charset="0"/>
              </a:rPr>
              <a:t>Ciascun percorso formativo avrà una durata complessiva di </a:t>
            </a:r>
            <a:r>
              <a:rPr lang="it-IT" b="1" dirty="0">
                <a:solidFill>
                  <a:schemeClr val="tx1"/>
                </a:solidFill>
                <a:latin typeface="Arial" panose="020B0604020202020204" pitchFamily="34" charset="0"/>
                <a:cs typeface="Arial" panose="020B0604020202020204" pitchFamily="34" charset="0"/>
              </a:rPr>
              <a:t>50 </a:t>
            </a:r>
            <a:r>
              <a:rPr lang="it-IT" b="1" dirty="0" smtClean="0">
                <a:solidFill>
                  <a:schemeClr val="tx1"/>
                </a:solidFill>
                <a:latin typeface="Arial" panose="020B0604020202020204" pitchFamily="34" charset="0"/>
                <a:cs typeface="Arial" panose="020B0604020202020204" pitchFamily="34" charset="0"/>
              </a:rPr>
              <a:t>ore </a:t>
            </a:r>
            <a:r>
              <a:rPr lang="it-IT" dirty="0">
                <a:solidFill>
                  <a:schemeClr val="tx1"/>
                </a:solidFill>
                <a:latin typeface="Arial" panose="020B0604020202020204" pitchFamily="34" charset="0"/>
                <a:cs typeface="Arial" panose="020B0604020202020204" pitchFamily="34" charset="0"/>
              </a:rPr>
              <a:t>e sarà  costituita da </a:t>
            </a:r>
            <a:r>
              <a:rPr lang="it-IT" b="1" dirty="0">
                <a:solidFill>
                  <a:schemeClr val="tx1"/>
                </a:solidFill>
                <a:latin typeface="Arial" panose="020B0604020202020204" pitchFamily="34" charset="0"/>
                <a:cs typeface="Arial" panose="020B0604020202020204" pitchFamily="34" charset="0"/>
              </a:rPr>
              <a:t>due unità formative</a:t>
            </a:r>
            <a:r>
              <a:rPr lang="it-IT" dirty="0">
                <a:solidFill>
                  <a:schemeClr val="tx1"/>
                </a:solidFill>
                <a:latin typeface="Arial" panose="020B0604020202020204" pitchFamily="34" charset="0"/>
                <a:cs typeface="Arial" panose="020B0604020202020204" pitchFamily="34" charset="0"/>
              </a:rPr>
              <a:t>;</a:t>
            </a:r>
            <a:br>
              <a:rPr lang="it-IT" dirty="0">
                <a:solidFill>
                  <a:schemeClr val="tx1"/>
                </a:solidFill>
                <a:latin typeface="Arial" panose="020B0604020202020204" pitchFamily="34" charset="0"/>
                <a:cs typeface="Arial" panose="020B0604020202020204" pitchFamily="34" charset="0"/>
              </a:rPr>
            </a:br>
            <a:endParaRPr lang="it-IT" dirty="0">
              <a:solidFill>
                <a:schemeClr val="tx1"/>
              </a:solidFill>
            </a:endParaRPr>
          </a:p>
        </p:txBody>
      </p:sp>
      <p:sp>
        <p:nvSpPr>
          <p:cNvPr id="8" name="Rettangolo arrotondato 7"/>
          <p:cNvSpPr/>
          <p:nvPr/>
        </p:nvSpPr>
        <p:spPr>
          <a:xfrm>
            <a:off x="785212" y="3127016"/>
            <a:ext cx="7056784" cy="2088232"/>
          </a:xfrm>
          <a:prstGeom prst="roundRect">
            <a:avLst/>
          </a:prstGeom>
          <a:gradFill>
            <a:gsLst>
              <a:gs pos="0">
                <a:schemeClr val="bg1"/>
              </a:gs>
              <a:gs pos="74000">
                <a:schemeClr val="accent6">
                  <a:lumMod val="20000"/>
                  <a:lumOff val="80000"/>
                </a:schemeClr>
              </a:gs>
              <a:gs pos="83000">
                <a:srgbClr val="FFF3FF"/>
              </a:gs>
              <a:gs pos="100000">
                <a:schemeClr val="bg1"/>
              </a:gs>
            </a:gsLst>
            <a:lin ang="5400000" scaled="1"/>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a:solidFill>
                  <a:schemeClr val="tx1"/>
                </a:solidFill>
                <a:latin typeface="Arial" panose="020B0604020202020204" pitchFamily="34" charset="0"/>
                <a:cs typeface="Arial" panose="020B0604020202020204" pitchFamily="34" charset="0"/>
              </a:rPr>
              <a:t>ogni  unità formativa di 25 ore comprenderà  di massima:  </a:t>
            </a:r>
            <a:br>
              <a:rPr lang="it-IT" dirty="0">
                <a:solidFill>
                  <a:schemeClr val="tx1"/>
                </a:solidFill>
                <a:latin typeface="Arial" panose="020B0604020202020204" pitchFamily="34" charset="0"/>
                <a:cs typeface="Arial" panose="020B0604020202020204" pitchFamily="34" charset="0"/>
              </a:rPr>
            </a:br>
            <a:r>
              <a:rPr lang="it-IT" dirty="0" smtClean="0">
                <a:solidFill>
                  <a:srgbClr val="FF0000"/>
                </a:solidFill>
                <a:latin typeface="Arial" panose="020B0604020202020204" pitchFamily="34" charset="0"/>
                <a:cs typeface="Arial" panose="020B0604020202020204" pitchFamily="34" charset="0"/>
                <a:sym typeface="Webdings" panose="05030102010509060703" pitchFamily="18" charset="2"/>
              </a:rPr>
              <a:t></a:t>
            </a:r>
            <a:r>
              <a:rPr lang="it-IT" dirty="0" smtClean="0">
                <a:solidFill>
                  <a:schemeClr val="tx1"/>
                </a:solidFill>
                <a:latin typeface="Arial" panose="020B0604020202020204" pitchFamily="34" charset="0"/>
                <a:cs typeface="Arial" panose="020B0604020202020204" pitchFamily="34" charset="0"/>
              </a:rPr>
              <a:t>8-12 </a:t>
            </a:r>
            <a:r>
              <a:rPr lang="it-IT" dirty="0">
                <a:solidFill>
                  <a:schemeClr val="tx1"/>
                </a:solidFill>
                <a:latin typeface="Arial" panose="020B0604020202020204" pitchFamily="34" charset="0"/>
                <a:cs typeface="Arial" panose="020B0604020202020204" pitchFamily="34" charset="0"/>
              </a:rPr>
              <a:t>ore di lezioni e attività laboratoriali in presenza realizzate attraverso casi pratici, </a:t>
            </a:r>
            <a:r>
              <a:rPr lang="it-IT" dirty="0" err="1">
                <a:solidFill>
                  <a:schemeClr val="tx1"/>
                </a:solidFill>
                <a:latin typeface="Arial" panose="020B0604020202020204" pitchFamily="34" charset="0"/>
                <a:cs typeface="Arial" panose="020B0604020202020204" pitchFamily="34" charset="0"/>
              </a:rPr>
              <a:t>project</a:t>
            </a:r>
            <a:r>
              <a:rPr lang="it-IT" dirty="0">
                <a:solidFill>
                  <a:schemeClr val="tx1"/>
                </a:solidFill>
                <a:latin typeface="Arial" panose="020B0604020202020204" pitchFamily="34" charset="0"/>
                <a:cs typeface="Arial" panose="020B0604020202020204" pitchFamily="34" charset="0"/>
              </a:rPr>
              <a:t> work, etc</a:t>
            </a:r>
            <a:r>
              <a:rPr lang="it-IT" dirty="0" smtClean="0">
                <a:solidFill>
                  <a:schemeClr val="tx1"/>
                </a:solidFill>
                <a:latin typeface="Arial" panose="020B0604020202020204" pitchFamily="34" charset="0"/>
                <a:cs typeface="Arial" panose="020B0604020202020204" pitchFamily="34" charset="0"/>
              </a:rPr>
              <a:t>.,</a:t>
            </a:r>
            <a:r>
              <a:rPr lang="it-IT" dirty="0">
                <a:solidFill>
                  <a:schemeClr val="tx1"/>
                </a:solidFill>
                <a:latin typeface="Arial" panose="020B0604020202020204" pitchFamily="34" charset="0"/>
                <a:cs typeface="Arial" panose="020B0604020202020204" pitchFamily="34" charset="0"/>
              </a:rPr>
              <a:t/>
            </a:r>
            <a:br>
              <a:rPr lang="it-IT" dirty="0">
                <a:solidFill>
                  <a:schemeClr val="tx1"/>
                </a:solidFill>
                <a:latin typeface="Arial" panose="020B0604020202020204" pitchFamily="34" charset="0"/>
                <a:cs typeface="Arial" panose="020B0604020202020204" pitchFamily="34" charset="0"/>
              </a:rPr>
            </a:br>
            <a:r>
              <a:rPr lang="it-IT" dirty="0" smtClean="0">
                <a:solidFill>
                  <a:srgbClr val="FF0000"/>
                </a:solidFill>
                <a:latin typeface="Arial" panose="020B0604020202020204" pitchFamily="34" charset="0"/>
                <a:cs typeface="Arial" panose="020B0604020202020204" pitchFamily="34" charset="0"/>
                <a:sym typeface="Webdings" panose="05030102010509060703" pitchFamily="18" charset="2"/>
              </a:rPr>
              <a:t> </a:t>
            </a:r>
            <a:r>
              <a:rPr lang="it-IT" dirty="0" smtClean="0">
                <a:solidFill>
                  <a:schemeClr val="tx1"/>
                </a:solidFill>
                <a:latin typeface="Arial" panose="020B0604020202020204" pitchFamily="34" charset="0"/>
                <a:cs typeface="Arial" panose="020B0604020202020204" pitchFamily="34" charset="0"/>
              </a:rPr>
              <a:t>6-8 </a:t>
            </a:r>
            <a:r>
              <a:rPr lang="it-IT" dirty="0">
                <a:solidFill>
                  <a:schemeClr val="tx1"/>
                </a:solidFill>
                <a:latin typeface="Arial" panose="020B0604020202020204" pitchFamily="34" charset="0"/>
                <a:cs typeface="Arial" panose="020B0604020202020204" pitchFamily="34" charset="0"/>
              </a:rPr>
              <a:t>ore di esercitazioni, tutoring, pratica didattica; </a:t>
            </a:r>
            <a:br>
              <a:rPr lang="it-IT" dirty="0">
                <a:solidFill>
                  <a:schemeClr val="tx1"/>
                </a:solidFill>
                <a:latin typeface="Arial" panose="020B0604020202020204" pitchFamily="34" charset="0"/>
                <a:cs typeface="Arial" panose="020B0604020202020204" pitchFamily="34" charset="0"/>
              </a:rPr>
            </a:br>
            <a:r>
              <a:rPr lang="it-IT" dirty="0">
                <a:solidFill>
                  <a:srgbClr val="FF0000"/>
                </a:solidFill>
                <a:latin typeface="Arial" panose="020B0604020202020204" pitchFamily="34" charset="0"/>
                <a:cs typeface="Arial" panose="020B0604020202020204" pitchFamily="34" charset="0"/>
                <a:sym typeface="Webdings" panose="05030102010509060703" pitchFamily="18" charset="2"/>
              </a:rPr>
              <a:t> </a:t>
            </a:r>
            <a:r>
              <a:rPr lang="it-IT" dirty="0" smtClean="0">
                <a:solidFill>
                  <a:schemeClr val="tx1"/>
                </a:solidFill>
                <a:latin typeface="Arial" panose="020B0604020202020204" pitchFamily="34" charset="0"/>
                <a:cs typeface="Arial" panose="020B0604020202020204" pitchFamily="34" charset="0"/>
              </a:rPr>
              <a:t>8-10 </a:t>
            </a:r>
            <a:r>
              <a:rPr lang="it-IT" dirty="0">
                <a:solidFill>
                  <a:schemeClr val="tx1"/>
                </a:solidFill>
                <a:latin typeface="Arial" panose="020B0604020202020204" pitchFamily="34" charset="0"/>
                <a:cs typeface="Arial" panose="020B0604020202020204" pitchFamily="34" charset="0"/>
              </a:rPr>
              <a:t>ore di studio, documentazione, lavoro on line;</a:t>
            </a:r>
            <a:r>
              <a:rPr lang="it-IT" dirty="0">
                <a:latin typeface="Arial" panose="020B0604020202020204" pitchFamily="34" charset="0"/>
                <a:cs typeface="Arial" panose="020B0604020202020204" pitchFamily="34" charset="0"/>
              </a:rPr>
              <a:t/>
            </a:r>
            <a:br>
              <a:rPr lang="it-IT" dirty="0">
                <a:latin typeface="Arial" panose="020B0604020202020204" pitchFamily="34" charset="0"/>
                <a:cs typeface="Arial" panose="020B0604020202020204" pitchFamily="34" charset="0"/>
              </a:rPr>
            </a:br>
            <a:endParaRPr lang="it-IT" dirty="0">
              <a:solidFill>
                <a:schemeClr val="tx1"/>
              </a:solidFill>
            </a:endParaRPr>
          </a:p>
        </p:txBody>
      </p:sp>
      <p:sp>
        <p:nvSpPr>
          <p:cNvPr id="9" name="Rettangolo arrotondato 8"/>
          <p:cNvSpPr/>
          <p:nvPr/>
        </p:nvSpPr>
        <p:spPr>
          <a:xfrm>
            <a:off x="785212" y="5417320"/>
            <a:ext cx="7056784" cy="1208747"/>
          </a:xfrm>
          <a:prstGeom prst="roundRect">
            <a:avLst/>
          </a:prstGeom>
          <a:gradFill>
            <a:gsLst>
              <a:gs pos="0">
                <a:schemeClr val="bg1"/>
              </a:gs>
              <a:gs pos="74000">
                <a:schemeClr val="accent6">
                  <a:lumMod val="20000"/>
                  <a:lumOff val="80000"/>
                </a:schemeClr>
              </a:gs>
              <a:gs pos="83000">
                <a:srgbClr val="FFF3FF"/>
              </a:gs>
              <a:gs pos="100000">
                <a:schemeClr val="bg1"/>
              </a:gs>
            </a:gsLst>
            <a:lin ang="5400000" scaled="1"/>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solidFill>
                  <a:schemeClr val="tx1"/>
                </a:solidFill>
                <a:latin typeface="Arial" panose="020B0604020202020204" pitchFamily="34" charset="0"/>
                <a:cs typeface="Arial" panose="020B0604020202020204" pitchFamily="34" charset="0"/>
              </a:rPr>
              <a:t>È previsto il </a:t>
            </a:r>
            <a:r>
              <a:rPr lang="it-IT" b="1" dirty="0" smtClean="0">
                <a:solidFill>
                  <a:schemeClr val="tx1"/>
                </a:solidFill>
                <a:latin typeface="Arial" panose="020B0604020202020204" pitchFamily="34" charset="0"/>
                <a:cs typeface="Arial" panose="020B0604020202020204" pitchFamily="34" charset="0"/>
              </a:rPr>
              <a:t>coinvolgimento  attivo </a:t>
            </a:r>
            <a:r>
              <a:rPr lang="it-IT" b="1" dirty="0">
                <a:solidFill>
                  <a:schemeClr val="tx1"/>
                </a:solidFill>
                <a:latin typeface="Arial" panose="020B0604020202020204" pitchFamily="34" charset="0"/>
                <a:cs typeface="Arial" panose="020B0604020202020204" pitchFamily="34" charset="0"/>
              </a:rPr>
              <a:t>anche altri attori </a:t>
            </a:r>
            <a:r>
              <a:rPr lang="it-IT" dirty="0">
                <a:solidFill>
                  <a:schemeClr val="tx1"/>
                </a:solidFill>
                <a:latin typeface="Arial" panose="020B0604020202020204" pitchFamily="34" charset="0"/>
                <a:cs typeface="Arial" panose="020B0604020202020204" pitchFamily="34" charset="0"/>
              </a:rPr>
              <a:t>(famiglia, operatori socio-sanitari del territorio, associazionismo, strutture del terzo settore, enti locali)</a:t>
            </a:r>
            <a:endParaRPr lang="it-IT" dirty="0">
              <a:solidFill>
                <a:schemeClr val="tx1"/>
              </a:solidFill>
            </a:endParaRPr>
          </a:p>
        </p:txBody>
      </p:sp>
      <p:sp>
        <p:nvSpPr>
          <p:cNvPr id="11" name="Freccia circolare a destra 10"/>
          <p:cNvSpPr/>
          <p:nvPr/>
        </p:nvSpPr>
        <p:spPr>
          <a:xfrm>
            <a:off x="179512" y="2708920"/>
            <a:ext cx="576064" cy="1440160"/>
          </a:xfrm>
          <a:prstGeom prst="curved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xmlns="" val="382147993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 name="Rettangolo 1"/>
          <p:cNvSpPr/>
          <p:nvPr/>
        </p:nvSpPr>
        <p:spPr>
          <a:xfrm>
            <a:off x="755576" y="1844824"/>
            <a:ext cx="5616624" cy="4524315"/>
          </a:xfrm>
          <a:prstGeom prst="rect">
            <a:avLst/>
          </a:prstGeom>
          <a:solidFill>
            <a:schemeClr val="bg1"/>
          </a:solidFill>
        </p:spPr>
        <p:txBody>
          <a:bodyPr wrap="square">
            <a:spAutoFit/>
          </a:bodyPr>
          <a:lstStyle/>
          <a:p>
            <a:pPr algn="just"/>
            <a:r>
              <a:rPr lang="it-IT" sz="2400" dirty="0">
                <a:latin typeface="Arial" panose="020B0604020202020204" pitchFamily="34" charset="0"/>
                <a:cs typeface="Arial" panose="020B0604020202020204" pitchFamily="34" charset="0"/>
              </a:rPr>
              <a:t>Nella progettazione delle proposte formative le scuole polo avranno cura di tener conto dei </a:t>
            </a:r>
            <a:r>
              <a:rPr lang="it-IT" sz="2400" b="1" dirty="0">
                <a:latin typeface="Arial" panose="020B0604020202020204" pitchFamily="34" charset="0"/>
                <a:cs typeface="Arial" panose="020B0604020202020204" pitchFamily="34" charset="0"/>
              </a:rPr>
              <a:t>bisogni d’ambito </a:t>
            </a:r>
            <a:r>
              <a:rPr lang="it-IT" sz="2400" dirty="0">
                <a:latin typeface="Arial" panose="020B0604020202020204" pitchFamily="34" charset="0"/>
                <a:cs typeface="Arial" panose="020B0604020202020204" pitchFamily="34" charset="0"/>
              </a:rPr>
              <a:t>rilevati. </a:t>
            </a:r>
            <a:endParaRPr lang="it-IT" sz="2400" dirty="0" smtClean="0">
              <a:latin typeface="Arial" panose="020B0604020202020204" pitchFamily="34" charset="0"/>
              <a:cs typeface="Arial" panose="020B0604020202020204" pitchFamily="34" charset="0"/>
            </a:endParaRPr>
          </a:p>
          <a:p>
            <a:pPr algn="just"/>
            <a:endParaRPr lang="it-IT" sz="2400" dirty="0" smtClean="0">
              <a:latin typeface="Arial" panose="020B0604020202020204" pitchFamily="34" charset="0"/>
              <a:cs typeface="Arial" panose="020B0604020202020204" pitchFamily="34" charset="0"/>
            </a:endParaRPr>
          </a:p>
          <a:p>
            <a:pPr algn="just"/>
            <a:r>
              <a:rPr lang="it-IT" sz="2400" dirty="0" smtClean="0">
                <a:latin typeface="Arial" panose="020B0604020202020204" pitchFamily="34" charset="0"/>
                <a:cs typeface="Arial" panose="020B0604020202020204" pitchFamily="34" charset="0"/>
              </a:rPr>
              <a:t>Si ritiene opportuno curare il </a:t>
            </a:r>
            <a:r>
              <a:rPr lang="it-IT" sz="2400" b="1" dirty="0" smtClean="0">
                <a:latin typeface="Arial" panose="020B0604020202020204" pitchFamily="34" charset="0"/>
                <a:cs typeface="Arial" panose="020B0604020202020204" pitchFamily="34" charset="0"/>
              </a:rPr>
              <a:t>raccordo</a:t>
            </a:r>
            <a:r>
              <a:rPr lang="it-IT" sz="2400" dirty="0" smtClean="0">
                <a:latin typeface="Arial" panose="020B0604020202020204" pitchFamily="34" charset="0"/>
                <a:cs typeface="Arial" panose="020B0604020202020204" pitchFamily="34" charset="0"/>
              </a:rPr>
              <a:t> tra le scuole </a:t>
            </a:r>
            <a:r>
              <a:rPr lang="it-IT" sz="2400" dirty="0">
                <a:latin typeface="Arial" panose="020B0604020202020204" pitchFamily="34" charset="0"/>
                <a:cs typeface="Arial" panose="020B0604020202020204" pitchFamily="34" charset="0"/>
              </a:rPr>
              <a:t>polo </a:t>
            </a:r>
            <a:r>
              <a:rPr lang="it-IT" sz="2400" dirty="0" smtClean="0">
                <a:latin typeface="Arial" panose="020B0604020202020204" pitchFamily="34" charset="0"/>
                <a:cs typeface="Arial" panose="020B0604020202020204" pitchFamily="34" charset="0"/>
              </a:rPr>
              <a:t>per la formazione di ambito e le </a:t>
            </a:r>
            <a:r>
              <a:rPr lang="it-IT" sz="2400" dirty="0">
                <a:latin typeface="Arial" panose="020B0604020202020204" pitchFamily="34" charset="0"/>
                <a:cs typeface="Arial" panose="020B0604020202020204" pitchFamily="34" charset="0"/>
              </a:rPr>
              <a:t>scuole polo per l’inclusione </a:t>
            </a:r>
            <a:r>
              <a:rPr lang="it-IT" sz="2400" dirty="0" smtClean="0">
                <a:latin typeface="Arial" panose="020B0604020202020204" pitchFamily="34" charset="0"/>
                <a:cs typeface="Arial" panose="020B0604020202020204" pitchFamily="34" charset="0"/>
              </a:rPr>
              <a:t>scolastica, individuate dall’USR Campania con decreto </a:t>
            </a:r>
            <a:r>
              <a:rPr lang="it-IT" sz="2400" dirty="0" err="1" smtClean="0">
                <a:latin typeface="Arial" panose="020B0604020202020204" pitchFamily="34" charset="0"/>
                <a:cs typeface="Arial" panose="020B0604020202020204" pitchFamily="34" charset="0"/>
              </a:rPr>
              <a:t>prot</a:t>
            </a:r>
            <a:r>
              <a:rPr lang="it-IT" sz="2400" dirty="0" smtClean="0">
                <a:latin typeface="Arial" panose="020B0604020202020204" pitchFamily="34" charset="0"/>
                <a:cs typeface="Arial" panose="020B0604020202020204" pitchFamily="34" charset="0"/>
              </a:rPr>
              <a:t>. 623 del 10.01.2018, in </a:t>
            </a:r>
            <a:r>
              <a:rPr lang="it-IT" sz="2400" dirty="0">
                <a:latin typeface="Arial" panose="020B0604020202020204" pitchFamily="34" charset="0"/>
                <a:cs typeface="Arial" panose="020B0604020202020204" pitchFamily="34" charset="0"/>
              </a:rPr>
              <a:t>particolare nella fase di progettazione delle </a:t>
            </a:r>
            <a:r>
              <a:rPr lang="it-IT" sz="2400" dirty="0" smtClean="0">
                <a:latin typeface="Arial" panose="020B0604020202020204" pitchFamily="34" charset="0"/>
                <a:cs typeface="Arial" panose="020B0604020202020204" pitchFamily="34" charset="0"/>
              </a:rPr>
              <a:t>attività.</a:t>
            </a:r>
            <a:endParaRPr lang="it-IT" sz="2400" dirty="0">
              <a:latin typeface="Arial" panose="020B0604020202020204" pitchFamily="34" charset="0"/>
              <a:cs typeface="Arial" panose="020B0604020202020204" pitchFamily="34" charset="0"/>
            </a:endParaRPr>
          </a:p>
        </p:txBody>
      </p:sp>
      <p:sp>
        <p:nvSpPr>
          <p:cNvPr id="3" name="Rettangolo 2"/>
          <p:cNvSpPr/>
          <p:nvPr/>
        </p:nvSpPr>
        <p:spPr>
          <a:xfrm>
            <a:off x="2128408" y="620688"/>
            <a:ext cx="4099776" cy="400110"/>
          </a:xfrm>
          <a:prstGeom prst="rect">
            <a:avLst/>
          </a:prstGeom>
          <a:ln w="28575">
            <a:solidFill>
              <a:srgbClr val="0070C0"/>
            </a:solidFill>
          </a:ln>
        </p:spPr>
        <p:txBody>
          <a:bodyPr wrap="square">
            <a:spAutoFit/>
          </a:bodyPr>
          <a:lstStyle/>
          <a:p>
            <a:r>
              <a:rPr lang="it-IT" sz="2000" b="1" dirty="0" smtClean="0">
                <a:solidFill>
                  <a:schemeClr val="bg1"/>
                </a:solidFill>
                <a:latin typeface="Arial" panose="020B0604020202020204" pitchFamily="34" charset="0"/>
                <a:cs typeface="Arial" panose="020B0604020202020204" pitchFamily="34" charset="0"/>
              </a:rPr>
              <a:t>IL RACCORDO TERRITORIALE</a:t>
            </a:r>
            <a:endParaRPr lang="it-IT" sz="2000" b="1" dirty="0">
              <a:solidFill>
                <a:schemeClr val="bg1"/>
              </a:solidFill>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323528" y="404664"/>
            <a:ext cx="1223962" cy="1162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descr="D:\Users\mi06456\Desktop\image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44208" y="125448"/>
            <a:ext cx="2408684"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0150369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2" name="Rettangolo 1"/>
          <p:cNvSpPr/>
          <p:nvPr/>
        </p:nvSpPr>
        <p:spPr>
          <a:xfrm>
            <a:off x="395536" y="980728"/>
            <a:ext cx="5976664" cy="5570756"/>
          </a:xfrm>
          <a:prstGeom prst="rect">
            <a:avLst/>
          </a:prstGeom>
          <a:solidFill>
            <a:schemeClr val="bg1"/>
          </a:solidFill>
        </p:spPr>
        <p:txBody>
          <a:bodyPr wrap="square">
            <a:spAutoFit/>
          </a:bodyPr>
          <a:lstStyle/>
          <a:p>
            <a:r>
              <a:rPr lang="it-IT" dirty="0"/>
              <a:t> </a:t>
            </a:r>
            <a:endParaRPr lang="it-IT" sz="2000" dirty="0" smtClean="0">
              <a:latin typeface="Arial" panose="020B0604020202020204" pitchFamily="34" charset="0"/>
              <a:cs typeface="Arial" panose="020B0604020202020204" pitchFamily="34" charset="0"/>
            </a:endParaRPr>
          </a:p>
          <a:p>
            <a:r>
              <a:rPr lang="it-IT" sz="2000" dirty="0" smtClean="0">
                <a:latin typeface="Arial" panose="020B0604020202020204" pitchFamily="34" charset="0"/>
                <a:cs typeface="Arial" panose="020B0604020202020204" pitchFamily="34" charset="0"/>
              </a:rPr>
              <a:t>E</a:t>
            </a:r>
            <a:r>
              <a:rPr lang="it-IT" sz="2000" dirty="0">
                <a:latin typeface="Arial" panose="020B0604020202020204" pitchFamily="34" charset="0"/>
                <a:cs typeface="Arial" panose="020B0604020202020204" pitchFamily="34" charset="0"/>
              </a:rPr>
              <a:t>’ </a:t>
            </a:r>
            <a:r>
              <a:rPr lang="it-IT" sz="2000" dirty="0" smtClean="0">
                <a:latin typeface="Arial" panose="020B0604020202020204" pitchFamily="34" charset="0"/>
                <a:cs typeface="Arial" panose="020B0604020202020204" pitchFamily="34" charset="0"/>
              </a:rPr>
              <a:t>possibile </a:t>
            </a:r>
            <a:r>
              <a:rPr lang="it-IT" sz="2000" dirty="0">
                <a:latin typeface="Arial" panose="020B0604020202020204" pitchFamily="34" charset="0"/>
                <a:cs typeface="Arial" panose="020B0604020202020204" pitchFamily="34" charset="0"/>
              </a:rPr>
              <a:t>ipotizzare l’articolazione della formazione su due </a:t>
            </a:r>
            <a:r>
              <a:rPr lang="it-IT" sz="2000" dirty="0" smtClean="0">
                <a:latin typeface="Arial" panose="020B0604020202020204" pitchFamily="34" charset="0"/>
                <a:cs typeface="Arial" panose="020B0604020202020204" pitchFamily="34" charset="0"/>
              </a:rPr>
              <a:t>livelli: </a:t>
            </a:r>
          </a:p>
          <a:p>
            <a:endParaRPr lang="it-IT" sz="2000" dirty="0" smtClean="0">
              <a:latin typeface="Arial" panose="020B0604020202020204" pitchFamily="34" charset="0"/>
              <a:cs typeface="Arial" panose="020B0604020202020204" pitchFamily="34" charset="0"/>
            </a:endParaRPr>
          </a:p>
          <a:p>
            <a:r>
              <a:rPr lang="it-IT" sz="2000" b="1" dirty="0" smtClean="0">
                <a:solidFill>
                  <a:srgbClr val="FF0000"/>
                </a:solidFill>
                <a:latin typeface="Arial" panose="020B0604020202020204" pitchFamily="34" charset="0"/>
                <a:cs typeface="Arial" panose="020B0604020202020204" pitchFamily="34" charset="0"/>
              </a:rPr>
              <a:t>1° Livello </a:t>
            </a:r>
            <a:r>
              <a:rPr lang="it-IT" sz="2000" dirty="0" smtClean="0">
                <a:latin typeface="Arial" panose="020B0604020202020204" pitchFamily="34" charset="0"/>
                <a:cs typeface="Arial" panose="020B0604020202020204" pitchFamily="34" charset="0"/>
              </a:rPr>
              <a:t>(di base)  per i docenti non ancora formati o assunti senza titolo</a:t>
            </a:r>
          </a:p>
          <a:p>
            <a:endParaRPr lang="it-IT" sz="2000" dirty="0" smtClean="0">
              <a:latin typeface="Arial" panose="020B0604020202020204" pitchFamily="34" charset="0"/>
              <a:cs typeface="Arial" panose="020B0604020202020204" pitchFamily="34" charset="0"/>
            </a:endParaRPr>
          </a:p>
          <a:p>
            <a:r>
              <a:rPr lang="it-IT" sz="2000" b="1" dirty="0" smtClean="0">
                <a:solidFill>
                  <a:srgbClr val="FF0000"/>
                </a:solidFill>
                <a:latin typeface="Arial" panose="020B0604020202020204" pitchFamily="34" charset="0"/>
                <a:cs typeface="Arial" panose="020B0604020202020204" pitchFamily="34" charset="0"/>
              </a:rPr>
              <a:t>2° livello </a:t>
            </a:r>
            <a:r>
              <a:rPr lang="it-IT" sz="2000" dirty="0" smtClean="0">
                <a:latin typeface="Arial" panose="020B0604020202020204" pitchFamily="34" charset="0"/>
                <a:cs typeface="Arial" panose="020B0604020202020204" pitchFamily="34" charset="0"/>
              </a:rPr>
              <a:t>(avanzato) articolato in due direzioni:</a:t>
            </a:r>
          </a:p>
          <a:p>
            <a:endParaRPr lang="it-IT" sz="2000" dirty="0" smtClean="0">
              <a:latin typeface="Arial" panose="020B0604020202020204" pitchFamily="34" charset="0"/>
              <a:cs typeface="Arial" panose="020B0604020202020204" pitchFamily="34" charset="0"/>
            </a:endParaRPr>
          </a:p>
          <a:p>
            <a:pPr marL="342900" indent="-342900">
              <a:buFontTx/>
              <a:buChar char="-"/>
            </a:pPr>
            <a:r>
              <a:rPr lang="it-IT" sz="2000" dirty="0" smtClean="0">
                <a:latin typeface="Arial" panose="020B0604020202020204" pitchFamily="34" charset="0"/>
                <a:cs typeface="Arial" panose="020B0604020202020204" pitchFamily="34" charset="0"/>
              </a:rPr>
              <a:t>per </a:t>
            </a:r>
            <a:r>
              <a:rPr lang="it-IT" sz="2000" dirty="0">
                <a:latin typeface="Arial" panose="020B0604020202020204" pitchFamily="34" charset="0"/>
                <a:cs typeface="Arial" panose="020B0604020202020204" pitchFamily="34" charset="0"/>
              </a:rPr>
              <a:t>i </a:t>
            </a:r>
            <a:r>
              <a:rPr lang="it-IT" sz="2000" dirty="0" smtClean="0">
                <a:latin typeface="Arial" panose="020B0604020202020204" pitchFamily="34" charset="0"/>
                <a:cs typeface="Arial" panose="020B0604020202020204" pitchFamily="34" charset="0"/>
              </a:rPr>
              <a:t>docenti che svolgono funzioni di sistema o che hanno realizzato esperienze significative e svolto azioni di coordinamento nell’area dell’inclusione;</a:t>
            </a:r>
          </a:p>
          <a:p>
            <a:pPr marL="342900" indent="-342900">
              <a:buFontTx/>
              <a:buChar char="-"/>
            </a:pPr>
            <a:endParaRPr lang="it-IT" sz="2000" dirty="0" smtClean="0">
              <a:latin typeface="Arial" panose="020B0604020202020204" pitchFamily="34" charset="0"/>
              <a:cs typeface="Arial" panose="020B0604020202020204" pitchFamily="34" charset="0"/>
            </a:endParaRPr>
          </a:p>
          <a:p>
            <a:pPr marL="342900" indent="-342900">
              <a:buFontTx/>
              <a:buChar char="-"/>
            </a:pPr>
            <a:r>
              <a:rPr lang="it-IT" sz="2000" dirty="0" smtClean="0">
                <a:latin typeface="Arial" panose="020B0604020202020204" pitchFamily="34" charset="0"/>
                <a:cs typeface="Arial" panose="020B0604020202020204" pitchFamily="34" charset="0"/>
              </a:rPr>
              <a:t>per i docenti di sostegno che devono approfondire in modo specifico tipologie di disabilità.</a:t>
            </a:r>
          </a:p>
          <a:p>
            <a:pPr marL="285750" indent="-285750">
              <a:buFontTx/>
              <a:buChar char="-"/>
            </a:pPr>
            <a:endParaRPr lang="it-IT" dirty="0">
              <a:latin typeface="Arial" panose="020B0604020202020204" pitchFamily="34" charset="0"/>
              <a:cs typeface="Arial" panose="020B0604020202020204" pitchFamily="34" charset="0"/>
            </a:endParaRPr>
          </a:p>
        </p:txBody>
      </p:sp>
      <p:sp>
        <p:nvSpPr>
          <p:cNvPr id="3" name="Rettangolo 2"/>
          <p:cNvSpPr/>
          <p:nvPr/>
        </p:nvSpPr>
        <p:spPr>
          <a:xfrm>
            <a:off x="1475656" y="188640"/>
            <a:ext cx="6336704" cy="400110"/>
          </a:xfrm>
          <a:prstGeom prst="rect">
            <a:avLst/>
          </a:prstGeom>
          <a:ln w="28575">
            <a:solidFill>
              <a:srgbClr val="0070C0"/>
            </a:solidFill>
          </a:ln>
        </p:spPr>
        <p:txBody>
          <a:bodyPr wrap="square">
            <a:spAutoFit/>
          </a:bodyPr>
          <a:lstStyle/>
          <a:p>
            <a:r>
              <a:rPr lang="it-IT" sz="2000" b="1" dirty="0" smtClean="0">
                <a:solidFill>
                  <a:schemeClr val="bg1"/>
                </a:solidFill>
                <a:latin typeface="Arial" panose="020B0604020202020204" pitchFamily="34" charset="0"/>
                <a:cs typeface="Arial" panose="020B0604020202020204" pitchFamily="34" charset="0"/>
              </a:rPr>
              <a:t>I LIVELLI DELLA FORMAZIONE</a:t>
            </a:r>
            <a:endParaRPr lang="it-IT" sz="2000" b="1" dirty="0">
              <a:solidFill>
                <a:schemeClr val="bg1"/>
              </a:solidFill>
              <a:latin typeface="Arial" panose="020B0604020202020204" pitchFamily="34" charset="0"/>
              <a:cs typeface="Arial" panose="020B0604020202020204" pitchFamily="34" charset="0"/>
            </a:endParaRPr>
          </a:p>
        </p:txBody>
      </p:sp>
      <p:pic>
        <p:nvPicPr>
          <p:cNvPr id="2050" name="Picture 2" descr="C:\Users\Maria\Desktop\download.jpg"/>
          <p:cNvPicPr>
            <a:picLocks noChangeAspect="1" noChangeArrowheads="1"/>
          </p:cNvPicPr>
          <p:nvPr/>
        </p:nvPicPr>
        <p:blipFill>
          <a:blip r:embed="rId2" cstate="print"/>
          <a:srcRect/>
          <a:stretch>
            <a:fillRect/>
          </a:stretch>
        </p:blipFill>
        <p:spPr bwMode="auto">
          <a:xfrm>
            <a:off x="6516216" y="1196752"/>
            <a:ext cx="2411760" cy="2592288"/>
          </a:xfrm>
          <a:prstGeom prst="rect">
            <a:avLst/>
          </a:prstGeom>
          <a:noFill/>
        </p:spPr>
      </p:pic>
    </p:spTree>
    <p:extLst>
      <p:ext uri="{BB962C8B-B14F-4D97-AF65-F5344CB8AC3E}">
        <p14:creationId xmlns:p14="http://schemas.microsoft.com/office/powerpoint/2010/main" xmlns="" val="3797864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29571"/>
            <a:ext cx="8157592" cy="6011798"/>
          </a:xfrm>
          <a:ln w="57150">
            <a:solidFill>
              <a:schemeClr val="tx2"/>
            </a:solidFill>
          </a:ln>
        </p:spPr>
        <p:txBody>
          <a:bodyPr>
            <a:normAutofit fontScale="90000"/>
          </a:bodyPr>
          <a:lstStyle/>
          <a:p>
            <a:pPr algn="l"/>
            <a:r>
              <a:rPr lang="it-IT" sz="1800" dirty="0">
                <a:solidFill>
                  <a:prstClr val="black"/>
                </a:solidFill>
                <a:latin typeface="Arial" panose="020B0604020202020204" pitchFamily="34" charset="0"/>
                <a:cs typeface="Arial" panose="020B0604020202020204" pitchFamily="34" charset="0"/>
              </a:rPr>
              <a:t/>
            </a:r>
            <a:br>
              <a:rPr lang="it-IT" sz="1800" dirty="0">
                <a:solidFill>
                  <a:prstClr val="black"/>
                </a:solidFill>
                <a:latin typeface="Arial" panose="020B0604020202020204" pitchFamily="34" charset="0"/>
                <a:cs typeface="Arial" panose="020B0604020202020204" pitchFamily="34" charset="0"/>
              </a:rPr>
            </a:br>
            <a:r>
              <a:rPr lang="it-IT" sz="1800" dirty="0" smtClean="0">
                <a:solidFill>
                  <a:prstClr val="black"/>
                </a:solidFill>
                <a:latin typeface="Arial" panose="020B0604020202020204" pitchFamily="34" charset="0"/>
                <a:cs typeface="Arial" panose="020B0604020202020204" pitchFamily="34" charset="0"/>
              </a:rPr>
              <a:t/>
            </a:r>
            <a:br>
              <a:rPr lang="it-IT" sz="1800" dirty="0" smtClean="0">
                <a:solidFill>
                  <a:prstClr val="black"/>
                </a:solidFill>
                <a:latin typeface="Arial" panose="020B0604020202020204" pitchFamily="34" charset="0"/>
                <a:cs typeface="Arial" panose="020B0604020202020204" pitchFamily="34" charset="0"/>
              </a:rPr>
            </a:br>
            <a:r>
              <a:rPr lang="it-IT" sz="1800" dirty="0" smtClean="0">
                <a:solidFill>
                  <a:prstClr val="black"/>
                </a:solidFill>
                <a:latin typeface="Arial" panose="020B0604020202020204" pitchFamily="34" charset="0"/>
                <a:cs typeface="Arial" panose="020B0604020202020204" pitchFamily="34" charset="0"/>
              </a:rPr>
              <a:t/>
            </a:r>
            <a:br>
              <a:rPr lang="it-IT" sz="1800" dirty="0" smtClean="0">
                <a:solidFill>
                  <a:prstClr val="black"/>
                </a:solidFill>
                <a:latin typeface="Arial" panose="020B0604020202020204" pitchFamily="34" charset="0"/>
                <a:cs typeface="Arial" panose="020B0604020202020204" pitchFamily="34" charset="0"/>
              </a:rPr>
            </a:br>
            <a:r>
              <a:rPr lang="it-IT" sz="1800" dirty="0">
                <a:solidFill>
                  <a:prstClr val="black"/>
                </a:solidFill>
                <a:latin typeface="Arial" panose="020B0604020202020204" pitchFamily="34" charset="0"/>
                <a:cs typeface="Arial" panose="020B0604020202020204" pitchFamily="34" charset="0"/>
              </a:rPr>
              <a:t/>
            </a:r>
            <a:br>
              <a:rPr lang="it-IT" sz="1800" dirty="0">
                <a:solidFill>
                  <a:prstClr val="black"/>
                </a:solidFill>
                <a:latin typeface="Arial" panose="020B0604020202020204" pitchFamily="34" charset="0"/>
                <a:cs typeface="Arial" panose="020B0604020202020204" pitchFamily="34" charset="0"/>
              </a:rPr>
            </a:br>
            <a:r>
              <a:rPr lang="it-IT" sz="1800" b="1" dirty="0" smtClean="0">
                <a:solidFill>
                  <a:prstClr val="black"/>
                </a:solidFill>
                <a:latin typeface="Arial" panose="020B0604020202020204" pitchFamily="34" charset="0"/>
                <a:cs typeface="Arial" panose="020B0604020202020204" pitchFamily="34" charset="0"/>
              </a:rPr>
              <a:t/>
            </a:r>
            <a:br>
              <a:rPr lang="it-IT" sz="1800" b="1" dirty="0" smtClean="0">
                <a:solidFill>
                  <a:prstClr val="black"/>
                </a:solidFill>
                <a:latin typeface="Arial" panose="020B0604020202020204" pitchFamily="34" charset="0"/>
                <a:cs typeface="Arial" panose="020B0604020202020204" pitchFamily="34" charset="0"/>
              </a:rPr>
            </a:br>
            <a:r>
              <a:rPr lang="it-IT" sz="1800" b="1" dirty="0">
                <a:solidFill>
                  <a:prstClr val="black"/>
                </a:solidFill>
                <a:latin typeface="Arial" panose="020B0604020202020204" pitchFamily="34" charset="0"/>
                <a:cs typeface="Arial" panose="020B0604020202020204" pitchFamily="34" charset="0"/>
              </a:rPr>
              <a:t/>
            </a:r>
            <a:br>
              <a:rPr lang="it-IT" sz="1800" b="1" dirty="0">
                <a:solidFill>
                  <a:prstClr val="black"/>
                </a:solidFill>
                <a:latin typeface="Arial" panose="020B0604020202020204" pitchFamily="34" charset="0"/>
                <a:cs typeface="Arial" panose="020B0604020202020204" pitchFamily="34" charset="0"/>
              </a:rPr>
            </a:br>
            <a:r>
              <a:rPr lang="it-IT" sz="1800" b="1" dirty="0" smtClean="0">
                <a:solidFill>
                  <a:prstClr val="black"/>
                </a:solidFill>
                <a:latin typeface="Arial" panose="020B0604020202020204" pitchFamily="34" charset="0"/>
                <a:cs typeface="Arial" panose="020B0604020202020204" pitchFamily="34" charset="0"/>
              </a:rPr>
              <a:t/>
            </a:r>
            <a:br>
              <a:rPr lang="it-IT" sz="1800" b="1" dirty="0" smtClean="0">
                <a:solidFill>
                  <a:prstClr val="black"/>
                </a:solidFill>
                <a:latin typeface="Arial" panose="020B0604020202020204" pitchFamily="34" charset="0"/>
                <a:cs typeface="Arial" panose="020B0604020202020204" pitchFamily="34" charset="0"/>
              </a:rPr>
            </a:br>
            <a:r>
              <a:rPr lang="it-IT" sz="1800" dirty="0" smtClean="0">
                <a:solidFill>
                  <a:prstClr val="black"/>
                </a:solidFill>
                <a:latin typeface="Arial" panose="020B0604020202020204" pitchFamily="34" charset="0"/>
                <a:cs typeface="Arial" panose="020B0604020202020204" pitchFamily="34" charset="0"/>
              </a:rPr>
              <a:t/>
            </a:r>
            <a:br>
              <a:rPr lang="it-IT" sz="1800" dirty="0" smtClean="0">
                <a:solidFill>
                  <a:prstClr val="black"/>
                </a:solidFill>
                <a:latin typeface="Arial" panose="020B0604020202020204" pitchFamily="34" charset="0"/>
                <a:cs typeface="Arial" panose="020B0604020202020204" pitchFamily="34" charset="0"/>
              </a:rPr>
            </a:br>
            <a:r>
              <a:rPr lang="it-IT" sz="1800" dirty="0" smtClean="0">
                <a:solidFill>
                  <a:prstClr val="black"/>
                </a:solidFill>
                <a:latin typeface="Arial" panose="020B0604020202020204" pitchFamily="34" charset="0"/>
                <a:cs typeface="Arial" panose="020B0604020202020204" pitchFamily="34" charset="0"/>
              </a:rPr>
              <a:t/>
            </a:r>
            <a:br>
              <a:rPr lang="it-IT" sz="1800" dirty="0" smtClean="0">
                <a:solidFill>
                  <a:prstClr val="black"/>
                </a:solidFill>
                <a:latin typeface="Arial" panose="020B0604020202020204" pitchFamily="34" charset="0"/>
                <a:cs typeface="Arial" panose="020B0604020202020204" pitchFamily="34" charset="0"/>
              </a:rPr>
            </a:br>
            <a:r>
              <a:rPr lang="it-IT" sz="1800" b="1" dirty="0" smtClean="0">
                <a:solidFill>
                  <a:prstClr val="black"/>
                </a:solidFill>
                <a:latin typeface="Arial" panose="020B0604020202020204" pitchFamily="34" charset="0"/>
                <a:cs typeface="Arial" panose="020B0604020202020204" pitchFamily="34" charset="0"/>
              </a:rPr>
              <a:t/>
            </a:r>
            <a:br>
              <a:rPr lang="it-IT" sz="1800" b="1" dirty="0" smtClean="0">
                <a:solidFill>
                  <a:prstClr val="black"/>
                </a:solidFill>
                <a:latin typeface="Arial" panose="020B0604020202020204" pitchFamily="34" charset="0"/>
                <a:cs typeface="Arial" panose="020B0604020202020204" pitchFamily="34" charset="0"/>
              </a:rPr>
            </a:br>
            <a:r>
              <a:rPr lang="it-IT" sz="1800" dirty="0">
                <a:solidFill>
                  <a:prstClr val="black"/>
                </a:solidFill>
                <a:latin typeface="Arial" panose="020B0604020202020204" pitchFamily="34" charset="0"/>
                <a:cs typeface="Arial" panose="020B0604020202020204" pitchFamily="34" charset="0"/>
              </a:rPr>
              <a:t/>
            </a:r>
            <a:br>
              <a:rPr lang="it-IT" sz="1800" dirty="0">
                <a:solidFill>
                  <a:prstClr val="black"/>
                </a:solidFill>
                <a:latin typeface="Arial" panose="020B0604020202020204" pitchFamily="34" charset="0"/>
                <a:cs typeface="Arial" panose="020B0604020202020204" pitchFamily="34" charset="0"/>
              </a:rPr>
            </a:br>
            <a:r>
              <a:rPr lang="it-IT" sz="1800" dirty="0" smtClean="0">
                <a:solidFill>
                  <a:prstClr val="black"/>
                </a:solidFill>
                <a:latin typeface="Arial" panose="020B0604020202020204" pitchFamily="34" charset="0"/>
                <a:cs typeface="Arial" panose="020B0604020202020204" pitchFamily="34" charset="0"/>
              </a:rPr>
              <a:t>In considerazione delle  innovazioni introdotte con il D.lgs. 66/2017,  </a:t>
            </a:r>
            <a:r>
              <a:rPr lang="it-IT" sz="1800" dirty="0" smtClean="0">
                <a:latin typeface="Arial" panose="020B0604020202020204" pitchFamily="34" charset="0"/>
                <a:cs typeface="Arial" panose="020B0604020202020204" pitchFamily="34" charset="0"/>
              </a:rPr>
              <a:t>ogni percorso formativo potrà prevedere una parte generale comune relativa alle seguenti tematiche:</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a:t>
            </a:r>
            <a:r>
              <a:rPr lang="it-IT" sz="1800" dirty="0" smtClean="0">
                <a:latin typeface="Arial" panose="020B0604020202020204" pitchFamily="34" charset="0"/>
                <a:cs typeface="Arial" panose="020B0604020202020204" pitchFamily="34" charset="0"/>
              </a:rPr>
              <a:t>certificazione, diagnosi funzionale e  profilo dinamico funzionale(nella prospettiva della loro evoluzione);</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parte specifica relativa al PEI e alla progettazione didattica, differenziata per i diversi ordini e gradi di istruzione;</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strumenti di valutazione periodica e finale dei risultati dell’inclusione dei singoli alunni con disabilità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indicatori per </a:t>
            </a:r>
            <a:r>
              <a:rPr lang="it-IT" sz="1800" dirty="0" err="1" smtClean="0">
                <a:latin typeface="Arial" panose="020B0604020202020204" pitchFamily="34" charset="0"/>
                <a:cs typeface="Arial" panose="020B0604020202020204" pitchFamily="34" charset="0"/>
              </a:rPr>
              <a:t>autovalutare</a:t>
            </a:r>
            <a:r>
              <a:rPr lang="it-IT" sz="1800" dirty="0" smtClean="0">
                <a:latin typeface="Arial" panose="020B0604020202020204" pitchFamily="34" charset="0"/>
                <a:cs typeface="Arial" panose="020B0604020202020204" pitchFamily="34" charset="0"/>
              </a:rPr>
              <a:t> la qualità inclusiva realizzata durante l’anno scolastico nelle singole classi e nell’istituto (anche in connessione con il RAV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il Piano  di miglioramento, e Il Piano per l’inclusione;</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valutazione </a:t>
            </a:r>
            <a:r>
              <a:rPr lang="it-IT" sz="1800" dirty="0">
                <a:latin typeface="Arial" panose="020B0604020202020204" pitchFamily="34" charset="0"/>
                <a:cs typeface="Arial" panose="020B0604020202020204" pitchFamily="34" charset="0"/>
              </a:rPr>
              <a:t>degli apprendimenti e certificazione delle competenze degli alunni con disabilità; </a:t>
            </a: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Progetto di vita;</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sym typeface="Webdings"/>
              </a:rPr>
              <a:t> </a:t>
            </a:r>
            <a:r>
              <a:rPr lang="it-IT" sz="1800" dirty="0" smtClean="0">
                <a:latin typeface="Arial" panose="020B0604020202020204" pitchFamily="34" charset="0"/>
                <a:cs typeface="Arial" panose="020B0604020202020204" pitchFamily="34" charset="0"/>
              </a:rPr>
              <a:t>contenuti afferenti a quanto indicato al paragrafo 4.5 del piano formazione docenti 2016/2019.</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r>
              <a:rPr lang="it-IT" sz="1800" dirty="0" smtClean="0">
                <a:latin typeface="Arial" panose="020B0604020202020204" pitchFamily="34" charset="0"/>
                <a:cs typeface="Arial" panose="020B0604020202020204" pitchFamily="34" charset="0"/>
              </a:rPr>
              <a:t/>
            </a:r>
            <a:br>
              <a:rPr lang="it-IT" sz="1800" dirty="0" smtClean="0">
                <a:latin typeface="Arial" panose="020B0604020202020204" pitchFamily="34" charset="0"/>
                <a:cs typeface="Arial" panose="020B0604020202020204" pitchFamily="34" charset="0"/>
              </a:rPr>
            </a:br>
            <a:endParaRPr lang="it-IT" sz="1800" dirty="0">
              <a:latin typeface="Arial" panose="020B0604020202020204" pitchFamily="34" charset="0"/>
              <a:cs typeface="Arial" panose="020B0604020202020204" pitchFamily="34" charset="0"/>
            </a:endParaRPr>
          </a:p>
        </p:txBody>
      </p:sp>
      <p:sp>
        <p:nvSpPr>
          <p:cNvPr id="3" name="Rettangolo 2"/>
          <p:cNvSpPr/>
          <p:nvPr/>
        </p:nvSpPr>
        <p:spPr>
          <a:xfrm>
            <a:off x="971601" y="188640"/>
            <a:ext cx="4104456" cy="400110"/>
          </a:xfrm>
          <a:prstGeom prst="rect">
            <a:avLst/>
          </a:prstGeom>
          <a:ln w="28575">
            <a:solidFill>
              <a:srgbClr val="0070C0"/>
            </a:solidFill>
          </a:ln>
        </p:spPr>
        <p:txBody>
          <a:bodyPr wrap="square">
            <a:spAutoFit/>
          </a:bodyPr>
          <a:lstStyle/>
          <a:p>
            <a:r>
              <a:rPr lang="it-IT" sz="2000" b="1" dirty="0" smtClean="0">
                <a:solidFill>
                  <a:schemeClr val="tx2"/>
                </a:solidFill>
                <a:latin typeface="Arial" panose="020B0604020202020204" pitchFamily="34" charset="0"/>
                <a:cs typeface="Arial" panose="020B0604020202020204" pitchFamily="34" charset="0"/>
              </a:rPr>
              <a:t>CONTENUTI</a:t>
            </a:r>
            <a:endParaRPr lang="it-IT" sz="2000" b="1"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63834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1129</TotalTime>
  <Words>761</Words>
  <Application>Microsoft Office PowerPoint</Application>
  <PresentationFormat>Presentazione su schermo (4:3)</PresentationFormat>
  <Paragraphs>109</Paragraphs>
  <Slides>15</Slides>
  <Notes>3</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Diapositiva 1</vt:lpstr>
      <vt:lpstr>Diapositiva 2</vt:lpstr>
      <vt:lpstr>Diapositiva 3</vt:lpstr>
      <vt:lpstr>Diapositiva 4</vt:lpstr>
      <vt:lpstr>Diapositiva 5</vt:lpstr>
      <vt:lpstr>Diapositiva 6</vt:lpstr>
      <vt:lpstr>Diapositiva 7</vt:lpstr>
      <vt:lpstr>Diapositiva 8</vt:lpstr>
      <vt:lpstr>           In considerazione delle  innovazioni introdotte con il D.lgs. 66/2017,  ogni percorso formativo potrà prevedere una parte generale comune relativa alle seguenti tematiche:  certificazione, diagnosi funzionale e  profilo dinamico funzionale(nella prospettiva della loro evoluzione);   parte specifica relativa al PEI e alla progettazione didattica, differenziata per i diversi ordini e gradi di istruzione;   strumenti di valutazione periodica e finale dei risultati dell’inclusione dei singoli alunni con disabilità ;   indicatori per autovalutare la qualità inclusiva realizzata durante l’anno scolastico nelle singole classi e nell’istituto (anche in connessione con il RAV , il Piano  di miglioramento, e Il Piano per l’inclusione;   valutazione degli apprendimenti e certificazione delle competenze degli alunni con disabilità;    Progetto di vita;   contenuti afferenti a quanto indicato al paragrafo 4.5 del piano formazione docenti 2016/2019.           </vt:lpstr>
      <vt:lpstr>Diapositiva 10</vt:lpstr>
      <vt:lpstr> Si prevede prioritariamente il coinvolgimento di:  - esperti, formatori e tutor provenienti da strutture universitarie, da associazioni ed enti riconosciuti;  -  formatori ed esperti delle associazioni delle persone con disabilità e dei loro familiari, su temi attinenti la loro funzione;  - singoli esperti e/o formatori, ecc.,  La funzione di Direttore del corso è  affidata al Dirigente scolastico la cui scuola risulta titolare del finanziamento.</vt:lpstr>
      <vt:lpstr> La  Nuova  Programmazione  delle attività formative prenderà avvio dalla rilevazione del monitoraggio  delle attività svolte,  non solo dalle scuole polo ma dalle singole scuole con risorse diverse o svolte in autonomia da ogni docente utilizzando il bonus all’interno di ogni ambito territoriale.  Ciò al fine di rispondere alle esigenze di formazioni dei singoli docenti da inserire nel quadro di sviluppo e miglioramento propri di ogni scuola (con riferimento a PTOF, Rav, e PdM), evitando di ridurre i percorsi formativi a meri corsi di aggiornamento, di carattere prevalentemente trasmissivo.</vt:lpstr>
      <vt:lpstr>Alla Campania sono stati assegnati in totale, in riferimento alla percentuale del numero docenti in servizio,  euro 162.664,00 di cui per quota regionale  euro 4.881,00, da attribuirsi  alla scuola polo del capoluogo di regione, da destinarsi a misure regionali di conferenze di servizio, coordinamenti, incontri,monitoraggio e supporto.   La ripartizione dei fondi, è riportata negli allegati della nota  MIUR prot. n.55899 del 19/12/2018.   Alle scuole polo per la formazione compete la gestione e la rendicontazione. </vt:lpstr>
      <vt:lpstr>  Si ritiene che le attività formative debbano essere svolte entro ottobre 2019 ,in quanto la rendicontazione andrà inoltrata non oltre il   30novembre2019  All’ufficio scolastico regionale per la Campania è assegnato il coordinamento delle azioni di rendicontazione, pertanto  le scuole polo per la formazione, assegnatarie delle risorse finanziarie,  per ricevere l’erogazione del saldo del 50% del finanziamento assegnato, dovranno inviare all’ufficio regionale la relazione sul regolare svolgimento dei corsi e conclusione delle attività e la specifica rendicontazione amministrativo contabile.  La documentazione sarà trasmessa in plico unico dall’Ufficio scolastico regionale. </vt:lpstr>
      <vt:lpstr>A conclusione dell’ultima annualità del primo triennio del piano nazionale di formazione, previsto dalla legge 107/2015 e normato dal DM797/2016,  sarà realizzato un monitoraggio quantitativo e qualitativo per un’analisi approfondita  degli standard di qualità delle iniziative formative messe in atto sui territori della regione, le tendenze in atto, e i bisogni formativi ricorrenti. .  La scuola polo capoluogo della regione,  assegnataria della quota del 3%  per le azioni di coordinamento, curerà la raccolta dei materiali didattici utili alla diffusione e valorizzazione delle scuole e delle esperienze di carattere innovativo, e alla promozione di forme di gemellaggio, scambio di docenti, visiting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Administrator</dc:creator>
  <cp:lastModifiedBy>Maria</cp:lastModifiedBy>
  <cp:revision>108</cp:revision>
  <dcterms:created xsi:type="dcterms:W3CDTF">2018-04-30T13:02:38Z</dcterms:created>
  <dcterms:modified xsi:type="dcterms:W3CDTF">2019-01-21T06:25:24Z</dcterms:modified>
</cp:coreProperties>
</file>